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2" r:id="rId3"/>
    <p:sldId id="260" r:id="rId4"/>
    <p:sldId id="263" r:id="rId5"/>
    <p:sldId id="259" r:id="rId6"/>
    <p:sldId id="261" r:id="rId7"/>
    <p:sldId id="264" r:id="rId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4E16F-2871-4133-AC08-E89964463FDE}" v="16" dt="2022-07-02T07:23:29.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4" d="100"/>
          <a:sy n="44" d="100"/>
        </p:scale>
        <p:origin x="225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D198A-1866-4ECB-9460-1E1F2A5143FE}"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2F5FF-C13C-4593-AC38-35E0A60BAB1E}" type="slidenum">
              <a:rPr kumimoji="1" lang="ja-JP" altLang="en-US" smtClean="0"/>
              <a:t>‹#›</a:t>
            </a:fld>
            <a:endParaRPr kumimoji="1" lang="ja-JP" altLang="en-US"/>
          </a:p>
        </p:txBody>
      </p:sp>
    </p:spTree>
    <p:extLst>
      <p:ext uri="{BB962C8B-B14F-4D97-AF65-F5344CB8AC3E}">
        <p14:creationId xmlns:p14="http://schemas.microsoft.com/office/powerpoint/2010/main" val="8482854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42E2663-F031-44AE-953B-ED739E1863BC}" type="datetime1">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1800"/>
            </a:lvl1pPr>
          </a:lstStyle>
          <a:p>
            <a:fld id="{33995B2E-B011-4581-B4FC-D1D36644FCA1}" type="slidenum">
              <a:rPr kumimoji="1" lang="ja-JP" altLang="en-US" smtClean="0"/>
              <a:pPr/>
              <a:t>‹#›</a:t>
            </a:fld>
            <a:endParaRPr kumimoji="1" lang="ja-JP" altLang="en-US" dirty="0"/>
          </a:p>
        </p:txBody>
      </p:sp>
    </p:spTree>
    <p:extLst>
      <p:ext uri="{BB962C8B-B14F-4D97-AF65-F5344CB8AC3E}">
        <p14:creationId xmlns:p14="http://schemas.microsoft.com/office/powerpoint/2010/main" val="426673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4D6D9A-A513-4495-A24E-C66CB45B5E3C}" type="datetime1">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19708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35B3851-D01D-48E2-887E-C8954C5793C6}" type="datetime1">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119186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6891F4-3070-4446-A155-3377A80F7DE7}" type="datetime1">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3989239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6FACA8-2893-45BA-A821-0DD5CA571871}" type="datetime1">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2870064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FDF2ADA-3C64-4B64-A60F-112A199A6AA4}" type="datetime1">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145974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1D9B33-922E-4033-A181-26A50EF1F8CE}" type="datetime1">
              <a:rPr kumimoji="1" lang="ja-JP" altLang="en-US" smtClean="0"/>
              <a:t>2023/1/5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204431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28166D-66FD-4C40-86F9-1BC763ADBDFA}" type="datetime1">
              <a:rPr kumimoji="1" lang="ja-JP" altLang="en-US" smtClean="0"/>
              <a:t>2023/1/5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205556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14783-B418-430B-9B3D-429DFCCD37FF}" type="datetime1">
              <a:rPr kumimoji="1" lang="ja-JP" altLang="en-US" smtClean="0"/>
              <a:t>2023/1/5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111897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9752F2-FEF0-4991-BEAA-E71FC33442B0}" type="datetime1">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6512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87DAB-7D47-4E01-BC18-D357312D90B2}" type="datetime1">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294346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F3E7CAC-AFBD-4E79-A761-B1E92A0641B9}" type="datetime1">
              <a:rPr kumimoji="1" lang="ja-JP" altLang="en-US" smtClean="0"/>
              <a:t>2023/1/5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3995B2E-B011-4581-B4FC-D1D36644FCA1}" type="slidenum">
              <a:rPr kumimoji="1" lang="ja-JP" altLang="en-US" smtClean="0"/>
              <a:t>‹#›</a:t>
            </a:fld>
            <a:endParaRPr kumimoji="1" lang="ja-JP" altLang="en-US"/>
          </a:p>
        </p:txBody>
      </p:sp>
    </p:spTree>
    <p:extLst>
      <p:ext uri="{BB962C8B-B14F-4D97-AF65-F5344CB8AC3E}">
        <p14:creationId xmlns:p14="http://schemas.microsoft.com/office/powerpoint/2010/main" val="213807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波力増幅回収装置</a:t>
            </a:r>
          </a:p>
        </p:txBody>
      </p:sp>
      <p:sp>
        <p:nvSpPr>
          <p:cNvPr id="3" name="字幕 2">
            <a:extLst>
              <a:ext uri="{FF2B5EF4-FFF2-40B4-BE49-F238E27FC236}">
                <a16:creationId xmlns:a16="http://schemas.microsoft.com/office/drawing/2014/main" id="{9E51EBF1-8497-4A36-4C7A-D640764BC639}"/>
              </a:ext>
            </a:extLst>
          </p:cNvPr>
          <p:cNvSpPr>
            <a:spLocks noGrp="1"/>
          </p:cNvSpPr>
          <p:nvPr>
            <p:ph type="subTitle" idx="1"/>
          </p:nvPr>
        </p:nvSpPr>
        <p:spPr>
          <a:xfrm>
            <a:off x="514350" y="1403035"/>
            <a:ext cx="5829300" cy="1302065"/>
          </a:xfrm>
          <a:ln>
            <a:noFill/>
          </a:ln>
        </p:spPr>
        <p:txBody>
          <a:bodyPr>
            <a:normAutofit/>
          </a:bodyPr>
          <a:lstStyle/>
          <a:p>
            <a:pPr algn="l"/>
            <a:r>
              <a:rPr lang="ja-JP" altLang="en-US" sz="1200" b="1" u="sng" dirty="0"/>
              <a:t>はじめに</a:t>
            </a:r>
            <a:endParaRPr lang="en-US" altLang="ja-JP" sz="1200" b="1" u="sng" dirty="0"/>
          </a:p>
          <a:p>
            <a:pPr algn="l"/>
            <a:r>
              <a:rPr kumimoji="1" lang="ja-JP" altLang="en-US" sz="1050" dirty="0"/>
              <a:t>　</a:t>
            </a:r>
            <a:r>
              <a:rPr lang="ja-JP" altLang="en-US" sz="1050" dirty="0"/>
              <a:t>波力エネルギーを電気エネルギーに変換するにあたり複数の手法が提案されている。しかし、いずれの手法においても波の運動エネルギーを電気エネルギーに変換する際に大掛かりな装置が必要となる。そのため、</a:t>
            </a:r>
            <a:r>
              <a:rPr kumimoji="1" lang="ja-JP" altLang="en-US" sz="1050" dirty="0"/>
              <a:t>実用化には維持費や設備コスト</a:t>
            </a:r>
            <a:r>
              <a:rPr lang="ja-JP" altLang="en-US" sz="1050" dirty="0"/>
              <a:t>による点や設置場所が制限されてしまう点</a:t>
            </a:r>
            <a:r>
              <a:rPr kumimoji="1" lang="ja-JP" altLang="en-US" sz="1050" dirty="0"/>
              <a:t>から至っていない。そこで、我々は波の運動エネルギーを増幅することで、発電装置を小型化し、維持費や設備コストを削減しつつ、設置場所に縛られることのないシステムを提案する。</a:t>
            </a:r>
            <a:endParaRPr kumimoji="1" lang="ja-JP" altLang="en-US" sz="1100" dirty="0"/>
          </a:p>
        </p:txBody>
      </p:sp>
      <p:sp>
        <p:nvSpPr>
          <p:cNvPr id="5" name="字幕 2">
            <a:extLst>
              <a:ext uri="{FF2B5EF4-FFF2-40B4-BE49-F238E27FC236}">
                <a16:creationId xmlns:a16="http://schemas.microsoft.com/office/drawing/2014/main" id="{661077D6-1CA0-30FF-F0A9-75DD77309033}"/>
              </a:ext>
            </a:extLst>
          </p:cNvPr>
          <p:cNvSpPr txBox="1">
            <a:spLocks/>
          </p:cNvSpPr>
          <p:nvPr/>
        </p:nvSpPr>
        <p:spPr>
          <a:xfrm>
            <a:off x="514351" y="3629231"/>
            <a:ext cx="5829300" cy="377259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u="sng" dirty="0"/>
              <a:t>従来手法</a:t>
            </a:r>
            <a:endParaRPr lang="en-US" altLang="ja-JP" sz="1200" b="1" u="sng" dirty="0"/>
          </a:p>
          <a:p>
            <a:pPr algn="l">
              <a:lnSpc>
                <a:spcPct val="100000"/>
              </a:lnSpc>
            </a:pPr>
            <a:r>
              <a:rPr lang="ja-JP" altLang="en-US" sz="1050" dirty="0"/>
              <a:t>　従</a:t>
            </a:r>
            <a:r>
              <a:rPr lang="ja-JP" altLang="en-US" sz="1050" dirty="0">
                <a:latin typeface="+mn-ea"/>
              </a:rPr>
              <a:t>来より潮力や波力を利用して圧縮空気を製造し、その圧縮空気の圧力でタービン類を回転させて発電する研究がおこなわれてきた。 しかし、それらの多くは波の形状変化により空気室内に発生する圧力を利用したものであり、波が持つ運動エネルギーを十分に回収できていなかった。そして、波力により効率的に発電するためには波高が高い外洋での発電が求められた。そのため、陸地から離れた場所での発電には海底ケーブルの埋設等が必要となり、送電設備や発電設備などの設備費の増大や流失などのリスクもあり投資回収が困難であった。</a:t>
            </a:r>
            <a:endParaRPr lang="en-US" altLang="ja-JP" sz="1050" dirty="0">
              <a:latin typeface="+mn-ea"/>
            </a:endParaRPr>
          </a:p>
          <a:p>
            <a:pPr algn="l">
              <a:lnSpc>
                <a:spcPct val="100000"/>
              </a:lnSpc>
            </a:pPr>
            <a:r>
              <a:rPr lang="ja-JP" altLang="en-US" sz="1050" dirty="0">
                <a:latin typeface="+mn-ea"/>
              </a:rPr>
              <a:t>　また、潮力による発電では、波の運動エネルギーを回転動力に変換して発電する形態の装置が多く開発されている。それら機器が潮力を有効に得るためには流速の早い水路等に設置する必要があり、設置場所が限定される問題があった。</a:t>
            </a:r>
            <a:endParaRPr lang="en-US" altLang="ja-JP" sz="1050" dirty="0">
              <a:latin typeface="+mn-ea"/>
            </a:endParaRPr>
          </a:p>
          <a:p>
            <a:pPr algn="l">
              <a:lnSpc>
                <a:spcPct val="100000"/>
              </a:lnSpc>
            </a:pPr>
            <a:r>
              <a:rPr lang="ja-JP" altLang="en-US" sz="1050" dirty="0">
                <a:latin typeface="+mn-ea"/>
              </a:rPr>
              <a:t>　最近では護岸壁またはその近傍に設置可能な装置も開発されている。例として、平塚波力発電所では、波の運動エネルギーを受け止めて、その力により変形する弾性体と、変形により弾性体に充填した油等の作動媒体に圧力が生じて発電に利用する構成などがある。 しかし、湾岸部などの特に波の穏やかな海域では十分な波の運動エネルギーを得ることができないため、外洋に面した比較的に波高の高い海域に設置せざるを得なかった。</a:t>
            </a:r>
            <a:endParaRPr lang="en-US" altLang="ja-JP" sz="1050" dirty="0">
              <a:latin typeface="+mn-ea"/>
            </a:endParaRPr>
          </a:p>
          <a:p>
            <a:pPr algn="l">
              <a:lnSpc>
                <a:spcPct val="100000"/>
              </a:lnSpc>
            </a:pPr>
            <a:r>
              <a:rPr lang="ja-JP" altLang="en-US" sz="1050" dirty="0">
                <a:latin typeface="+mn-ea"/>
              </a:rPr>
              <a:t>　</a:t>
            </a:r>
            <a:r>
              <a:rPr lang="ja-JP" altLang="en-US" sz="1200" b="1" dirty="0">
                <a:solidFill>
                  <a:srgbClr val="002060"/>
                </a:solidFill>
                <a:latin typeface="+mn-ea"/>
              </a:rPr>
              <a:t>＊平塚波力発電所の特徴</a:t>
            </a:r>
            <a:endParaRPr lang="en-US" altLang="ja-JP" sz="1200" b="1" dirty="0">
              <a:solidFill>
                <a:srgbClr val="002060"/>
              </a:solidFill>
              <a:latin typeface="+mn-ea"/>
            </a:endParaRP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1</a:t>
            </a:fld>
            <a:endParaRPr kumimoji="1" lang="ja-JP" altLang="en-US"/>
          </a:p>
        </p:txBody>
      </p:sp>
      <p:sp>
        <p:nvSpPr>
          <p:cNvPr id="6" name="テキスト ボックス 5">
            <a:extLst>
              <a:ext uri="{FF2B5EF4-FFF2-40B4-BE49-F238E27FC236}">
                <a16:creationId xmlns:a16="http://schemas.microsoft.com/office/drawing/2014/main" id="{8EBD6B97-1E31-E60E-BD7E-B9690A126DE7}"/>
              </a:ext>
            </a:extLst>
          </p:cNvPr>
          <p:cNvSpPr txBox="1"/>
          <p:nvPr/>
        </p:nvSpPr>
        <p:spPr>
          <a:xfrm>
            <a:off x="514350" y="346509"/>
            <a:ext cx="769763" cy="253916"/>
          </a:xfrm>
          <a:prstGeom prst="rect">
            <a:avLst/>
          </a:prstGeom>
          <a:noFill/>
        </p:spPr>
        <p:txBody>
          <a:bodyPr wrap="none" rtlCol="0">
            <a:spAutoFit/>
          </a:bodyPr>
          <a:lstStyle/>
          <a:p>
            <a:r>
              <a:rPr kumimoji="1" lang="en-US" altLang="ja-JP" sz="1050" dirty="0"/>
              <a:t>2022/9/30</a:t>
            </a:r>
            <a:endParaRPr kumimoji="1" lang="ja-JP" altLang="en-US" sz="1050" dirty="0"/>
          </a:p>
        </p:txBody>
      </p:sp>
      <p:sp>
        <p:nvSpPr>
          <p:cNvPr id="9" name="テキスト ボックス 8">
            <a:extLst>
              <a:ext uri="{FF2B5EF4-FFF2-40B4-BE49-F238E27FC236}">
                <a16:creationId xmlns:a16="http://schemas.microsoft.com/office/drawing/2014/main" id="{24E5DDF4-4EB7-4E3B-8DF3-24D446BFEE9D}"/>
              </a:ext>
            </a:extLst>
          </p:cNvPr>
          <p:cNvSpPr txBox="1"/>
          <p:nvPr/>
        </p:nvSpPr>
        <p:spPr>
          <a:xfrm>
            <a:off x="354077" y="7026732"/>
            <a:ext cx="6548778" cy="577081"/>
          </a:xfrm>
          <a:prstGeom prst="rect">
            <a:avLst/>
          </a:prstGeom>
          <a:noFill/>
        </p:spPr>
        <p:txBody>
          <a:bodyPr wrap="square" rtlCol="0">
            <a:spAutoFit/>
          </a:bodyPr>
          <a:lstStyle/>
          <a:p>
            <a:pPr marL="257175" indent="-257175">
              <a:buFont typeface="Meiryo UI" panose="020B0604030504040204" pitchFamily="50" charset="-128"/>
              <a:buChar char="-"/>
            </a:pPr>
            <a:r>
              <a:rPr lang="ja-JP" altLang="en-US" sz="1050" dirty="0"/>
              <a:t>設置や維持管理が容易かつ台風耐えられるほど頑丈</a:t>
            </a:r>
            <a:endParaRPr lang="en-US" altLang="ja-JP" sz="1050" dirty="0"/>
          </a:p>
          <a:p>
            <a:pPr marL="257175" indent="-257175">
              <a:buFont typeface="Meiryo UI" panose="020B0604030504040204" pitchFamily="50" charset="-128"/>
              <a:buChar char="-"/>
            </a:pPr>
            <a:r>
              <a:rPr lang="ja-JP" altLang="en-US" sz="1050" dirty="0"/>
              <a:t>穏やかな波でも効率よく発電が可能</a:t>
            </a:r>
            <a:endParaRPr lang="en-US" altLang="ja-JP" sz="1050" dirty="0"/>
          </a:p>
          <a:p>
            <a:pPr marL="257175" indent="-257175">
              <a:buFont typeface="Meiryo UI" panose="020B0604030504040204" pitchFamily="50" charset="-128"/>
              <a:buChar char="-"/>
            </a:pPr>
            <a:r>
              <a:rPr lang="ja-JP" altLang="en-US" sz="1050" dirty="0"/>
              <a:t>安心・安全かつ低価格で普及させやすい</a:t>
            </a:r>
            <a:endParaRPr lang="en-US" altLang="ja-JP" sz="1050" dirty="0"/>
          </a:p>
        </p:txBody>
      </p:sp>
      <p:sp>
        <p:nvSpPr>
          <p:cNvPr id="10" name="テキスト ボックス 9">
            <a:extLst>
              <a:ext uri="{FF2B5EF4-FFF2-40B4-BE49-F238E27FC236}">
                <a16:creationId xmlns:a16="http://schemas.microsoft.com/office/drawing/2014/main" id="{C6D35A82-3C07-4489-B559-730F6729EEAA}"/>
              </a:ext>
            </a:extLst>
          </p:cNvPr>
          <p:cNvSpPr txBox="1"/>
          <p:nvPr/>
        </p:nvSpPr>
        <p:spPr>
          <a:xfrm>
            <a:off x="122464" y="6697796"/>
            <a:ext cx="3306536" cy="276999"/>
          </a:xfrm>
          <a:prstGeom prst="rect">
            <a:avLst/>
          </a:prstGeom>
          <a:noFill/>
        </p:spPr>
        <p:txBody>
          <a:bodyPr wrap="square" rtlCol="0">
            <a:spAutoFit/>
          </a:bodyPr>
          <a:lstStyle/>
          <a:p>
            <a:pPr marL="257175" indent="-257175">
              <a:buFont typeface="Meiryo UI" panose="020B0604030504040204" pitchFamily="50" charset="-128"/>
              <a:buChar char="❏"/>
            </a:pPr>
            <a:r>
              <a:rPr lang="ja-JP" altLang="en-US" sz="1200" b="1" dirty="0"/>
              <a:t>コンセプト</a:t>
            </a:r>
          </a:p>
        </p:txBody>
      </p:sp>
      <p:sp>
        <p:nvSpPr>
          <p:cNvPr id="13" name="テキスト ボックス 12">
            <a:extLst>
              <a:ext uri="{FF2B5EF4-FFF2-40B4-BE49-F238E27FC236}">
                <a16:creationId xmlns:a16="http://schemas.microsoft.com/office/drawing/2014/main" id="{7DC2022C-F7E0-432E-A29B-5ED97A0BB5C4}"/>
              </a:ext>
            </a:extLst>
          </p:cNvPr>
          <p:cNvSpPr txBox="1"/>
          <p:nvPr/>
        </p:nvSpPr>
        <p:spPr>
          <a:xfrm>
            <a:off x="122464" y="7593151"/>
            <a:ext cx="3306536" cy="276999"/>
          </a:xfrm>
          <a:prstGeom prst="rect">
            <a:avLst/>
          </a:prstGeom>
          <a:noFill/>
        </p:spPr>
        <p:txBody>
          <a:bodyPr wrap="square" rtlCol="0">
            <a:spAutoFit/>
          </a:bodyPr>
          <a:lstStyle/>
          <a:p>
            <a:pPr marL="257175" indent="-257175">
              <a:buFont typeface="Meiryo UI" panose="020B0604030504040204" pitchFamily="50" charset="-128"/>
              <a:buChar char="❏"/>
            </a:pPr>
            <a:r>
              <a:rPr lang="ja-JP" altLang="en-US" sz="1200" b="1" dirty="0"/>
              <a:t>特徴</a:t>
            </a:r>
          </a:p>
        </p:txBody>
      </p:sp>
      <p:sp>
        <p:nvSpPr>
          <p:cNvPr id="14" name="テキスト ボックス 13">
            <a:extLst>
              <a:ext uri="{FF2B5EF4-FFF2-40B4-BE49-F238E27FC236}">
                <a16:creationId xmlns:a16="http://schemas.microsoft.com/office/drawing/2014/main" id="{DA5E2823-966A-45D1-89CE-B4D3343146AE}"/>
              </a:ext>
            </a:extLst>
          </p:cNvPr>
          <p:cNvSpPr txBox="1"/>
          <p:nvPr/>
        </p:nvSpPr>
        <p:spPr>
          <a:xfrm>
            <a:off x="322829" y="7942773"/>
            <a:ext cx="6548778" cy="577081"/>
          </a:xfrm>
          <a:prstGeom prst="rect">
            <a:avLst/>
          </a:prstGeom>
          <a:noFill/>
        </p:spPr>
        <p:txBody>
          <a:bodyPr wrap="square" rtlCol="0">
            <a:spAutoFit/>
          </a:bodyPr>
          <a:lstStyle/>
          <a:p>
            <a:pPr marL="257175" indent="-257175">
              <a:buFont typeface="Meiryo UI" panose="020B0604030504040204" pitchFamily="50" charset="-128"/>
              <a:buChar char="-"/>
            </a:pPr>
            <a:r>
              <a:rPr lang="ja-JP" altLang="en-US" sz="1050" dirty="0"/>
              <a:t>油圧シリンダに大型船の操舵装置を導入</a:t>
            </a:r>
            <a:endParaRPr lang="en-US" altLang="ja-JP" sz="1050" dirty="0"/>
          </a:p>
          <a:p>
            <a:pPr marL="257175" indent="-257175">
              <a:buFont typeface="Meiryo UI" panose="020B0604030504040204" pitchFamily="50" charset="-128"/>
              <a:buChar char="-"/>
            </a:pPr>
            <a:r>
              <a:rPr lang="ja-JP" altLang="en-US" sz="1050" dirty="0">
                <a:solidFill>
                  <a:srgbClr val="333333"/>
                </a:solidFill>
                <a:latin typeface="メイリオ" panose="020B0604030504040204" pitchFamily="50" charset="-128"/>
                <a:ea typeface="メイリオ" panose="020B0604030504040204" pitchFamily="50" charset="-128"/>
              </a:rPr>
              <a:t>防波堤の前部に設置</a:t>
            </a:r>
            <a:endParaRPr lang="en-US" altLang="ja-JP" sz="1050" dirty="0"/>
          </a:p>
          <a:p>
            <a:pPr marL="257175" indent="-257175">
              <a:buFont typeface="Meiryo UI" panose="020B0604030504040204" pitchFamily="50" charset="-128"/>
              <a:buChar char="-"/>
            </a:pPr>
            <a:r>
              <a:rPr lang="ja-JP" altLang="en-US" sz="1050" dirty="0"/>
              <a:t>反射板を設置し、反射板から跳ね返る波も利用</a:t>
            </a:r>
            <a:endParaRPr lang="en-US" altLang="ja-JP" sz="1050" dirty="0"/>
          </a:p>
        </p:txBody>
      </p:sp>
      <p:grpSp>
        <p:nvGrpSpPr>
          <p:cNvPr id="15" name="グループ化 14">
            <a:extLst>
              <a:ext uri="{FF2B5EF4-FFF2-40B4-BE49-F238E27FC236}">
                <a16:creationId xmlns:a16="http://schemas.microsoft.com/office/drawing/2014/main" id="{51523070-EF9D-4D34-A4D4-828A2D42A19F}"/>
              </a:ext>
            </a:extLst>
          </p:cNvPr>
          <p:cNvGrpSpPr/>
          <p:nvPr/>
        </p:nvGrpSpPr>
        <p:grpSpPr>
          <a:xfrm>
            <a:off x="197938" y="9141927"/>
            <a:ext cx="5512886" cy="341582"/>
            <a:chOff x="301256" y="5739821"/>
            <a:chExt cx="9800686" cy="607256"/>
          </a:xfrm>
        </p:grpSpPr>
        <p:sp>
          <p:nvSpPr>
            <p:cNvPr id="16" name="四角形: 角を丸くする 15">
              <a:extLst>
                <a:ext uri="{FF2B5EF4-FFF2-40B4-BE49-F238E27FC236}">
                  <a16:creationId xmlns:a16="http://schemas.microsoft.com/office/drawing/2014/main" id="{BE0F7135-2A83-4551-A965-49BCEE6B0196}"/>
                </a:ext>
              </a:extLst>
            </p:cNvPr>
            <p:cNvSpPr/>
            <p:nvPr/>
          </p:nvSpPr>
          <p:spPr>
            <a:xfrm>
              <a:off x="301256" y="5739821"/>
              <a:ext cx="9209309" cy="60725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b="1" dirty="0"/>
            </a:p>
          </p:txBody>
        </p:sp>
        <p:sp>
          <p:nvSpPr>
            <p:cNvPr id="17" name="テキスト ボックス 16">
              <a:extLst>
                <a:ext uri="{FF2B5EF4-FFF2-40B4-BE49-F238E27FC236}">
                  <a16:creationId xmlns:a16="http://schemas.microsoft.com/office/drawing/2014/main" id="{B6DCB9CE-83AF-45F7-967E-733FB6EE41D9}"/>
                </a:ext>
              </a:extLst>
            </p:cNvPr>
            <p:cNvSpPr txBox="1"/>
            <p:nvPr/>
          </p:nvSpPr>
          <p:spPr>
            <a:xfrm>
              <a:off x="359228" y="5792726"/>
              <a:ext cx="9742714" cy="492442"/>
            </a:xfrm>
            <a:prstGeom prst="rect">
              <a:avLst/>
            </a:prstGeom>
            <a:noFill/>
          </p:spPr>
          <p:txBody>
            <a:bodyPr wrap="square" rtlCol="0">
              <a:spAutoFit/>
            </a:bodyPr>
            <a:lstStyle/>
            <a:p>
              <a:r>
                <a:rPr lang="ja-JP" altLang="en-US" sz="1200" b="1" dirty="0">
                  <a:latin typeface="Times New Roman" panose="02020603050405020304" pitchFamily="18" charset="0"/>
                </a:rPr>
                <a:t>商用化には水平連結などにより発電量を大きくする必要がある</a:t>
              </a:r>
              <a:endParaRPr lang="ja-JP" altLang="en-US" sz="1200" b="1" dirty="0"/>
            </a:p>
          </p:txBody>
        </p:sp>
      </p:grpSp>
      <p:pic>
        <p:nvPicPr>
          <p:cNvPr id="18" name="図 17">
            <a:extLst>
              <a:ext uri="{FF2B5EF4-FFF2-40B4-BE49-F238E27FC236}">
                <a16:creationId xmlns:a16="http://schemas.microsoft.com/office/drawing/2014/main" id="{AA03C2F5-B7A2-4FFF-89D4-2AEB829DCC35}"/>
              </a:ext>
            </a:extLst>
          </p:cNvPr>
          <p:cNvPicPr>
            <a:picLocks noChangeAspect="1"/>
          </p:cNvPicPr>
          <p:nvPr/>
        </p:nvPicPr>
        <p:blipFill>
          <a:blip r:embed="rId3"/>
          <a:stretch>
            <a:fillRect/>
          </a:stretch>
        </p:blipFill>
        <p:spPr>
          <a:xfrm>
            <a:off x="4563578" y="6379374"/>
            <a:ext cx="1629191" cy="2140480"/>
          </a:xfrm>
          <a:prstGeom prst="rect">
            <a:avLst/>
          </a:prstGeom>
        </p:spPr>
      </p:pic>
      <p:sp>
        <p:nvSpPr>
          <p:cNvPr id="19" name="テキスト ボックス 18">
            <a:extLst>
              <a:ext uri="{FF2B5EF4-FFF2-40B4-BE49-F238E27FC236}">
                <a16:creationId xmlns:a16="http://schemas.microsoft.com/office/drawing/2014/main" id="{E196276C-1105-4FD6-954E-A2CD5DE0539C}"/>
              </a:ext>
            </a:extLst>
          </p:cNvPr>
          <p:cNvSpPr txBox="1"/>
          <p:nvPr/>
        </p:nvSpPr>
        <p:spPr>
          <a:xfrm>
            <a:off x="4318569" y="8502966"/>
            <a:ext cx="2216602" cy="559961"/>
          </a:xfrm>
          <a:prstGeom prst="rect">
            <a:avLst/>
          </a:prstGeom>
          <a:noFill/>
        </p:spPr>
        <p:txBody>
          <a:bodyPr wrap="square" rtlCol="0">
            <a:spAutoFit/>
          </a:bodyPr>
          <a:lstStyle/>
          <a:p>
            <a:r>
              <a:rPr lang="en-US" altLang="ja-JP" sz="1013" dirty="0"/>
              <a:t>https://www.city.hiratsuka.kanagawa.</a:t>
            </a:r>
            <a:br>
              <a:rPr lang="en-US" altLang="ja-JP" sz="1013" dirty="0"/>
            </a:br>
            <a:r>
              <a:rPr lang="en-US" altLang="ja-JP" sz="1013" dirty="0" err="1"/>
              <a:t>jp</a:t>
            </a:r>
            <a:r>
              <a:rPr lang="en-US" altLang="ja-JP" sz="1013" dirty="0"/>
              <a:t>/sangyo/page-c_01629.html</a:t>
            </a:r>
            <a:endParaRPr lang="ja-JP" altLang="en-US" sz="1013" dirty="0"/>
          </a:p>
        </p:txBody>
      </p:sp>
      <p:grpSp>
        <p:nvGrpSpPr>
          <p:cNvPr id="20" name="グループ化 19">
            <a:extLst>
              <a:ext uri="{FF2B5EF4-FFF2-40B4-BE49-F238E27FC236}">
                <a16:creationId xmlns:a16="http://schemas.microsoft.com/office/drawing/2014/main" id="{A7B33956-1624-49B6-ABEB-441D0FEDBEF3}"/>
              </a:ext>
            </a:extLst>
          </p:cNvPr>
          <p:cNvGrpSpPr/>
          <p:nvPr/>
        </p:nvGrpSpPr>
        <p:grpSpPr>
          <a:xfrm>
            <a:off x="3989920" y="2745210"/>
            <a:ext cx="2039792" cy="860839"/>
            <a:chOff x="8109857" y="2149513"/>
            <a:chExt cx="4667250" cy="2777785"/>
          </a:xfrm>
        </p:grpSpPr>
        <p:pic>
          <p:nvPicPr>
            <p:cNvPr id="21" name="Picture 2">
              <a:extLst>
                <a:ext uri="{FF2B5EF4-FFF2-40B4-BE49-F238E27FC236}">
                  <a16:creationId xmlns:a16="http://schemas.microsoft.com/office/drawing/2014/main" id="{422121CD-8180-4D40-A02D-85943AEF53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 r="9866"/>
            <a:stretch/>
          </p:blipFill>
          <p:spPr bwMode="auto">
            <a:xfrm>
              <a:off x="8109857" y="2354867"/>
              <a:ext cx="4667250" cy="2572431"/>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a:extLst>
                <a:ext uri="{FF2B5EF4-FFF2-40B4-BE49-F238E27FC236}">
                  <a16:creationId xmlns:a16="http://schemas.microsoft.com/office/drawing/2014/main" id="{3E1C8B3C-8D13-4AAD-9B42-E256AE13547D}"/>
                </a:ext>
              </a:extLst>
            </p:cNvPr>
            <p:cNvSpPr/>
            <p:nvPr/>
          </p:nvSpPr>
          <p:spPr>
            <a:xfrm>
              <a:off x="8109857" y="2149513"/>
              <a:ext cx="2133600" cy="848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sp>
        <p:nvSpPr>
          <p:cNvPr id="23" name="テキスト ボックス 22">
            <a:extLst>
              <a:ext uri="{FF2B5EF4-FFF2-40B4-BE49-F238E27FC236}">
                <a16:creationId xmlns:a16="http://schemas.microsoft.com/office/drawing/2014/main" id="{5A9423E8-8EC5-4B04-964E-EEE42DFA972C}"/>
              </a:ext>
            </a:extLst>
          </p:cNvPr>
          <p:cNvSpPr txBox="1"/>
          <p:nvPr/>
        </p:nvSpPr>
        <p:spPr>
          <a:xfrm>
            <a:off x="376504" y="2669080"/>
            <a:ext cx="6503923" cy="276999"/>
          </a:xfrm>
          <a:prstGeom prst="rect">
            <a:avLst/>
          </a:prstGeom>
          <a:noFill/>
        </p:spPr>
        <p:txBody>
          <a:bodyPr wrap="square" rtlCol="0">
            <a:spAutoFit/>
          </a:bodyPr>
          <a:lstStyle/>
          <a:p>
            <a:pPr marL="257175" indent="-257175">
              <a:buFont typeface="Meiryo UI" panose="020B0604030504040204" pitchFamily="50" charset="-128"/>
              <a:buChar char="❏"/>
            </a:pPr>
            <a:r>
              <a:rPr lang="ja-JP" altLang="en-US" sz="1200" b="1" dirty="0"/>
              <a:t>日本周辺に押し寄せる波のパワー</a:t>
            </a:r>
            <a:endParaRPr lang="en-US" altLang="ja-JP" sz="1200" b="1" dirty="0"/>
          </a:p>
        </p:txBody>
      </p:sp>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44257E7E-0124-463E-9BA8-78DE057C5161}"/>
                  </a:ext>
                </a:extLst>
              </p:cNvPr>
              <p:cNvSpPr txBox="1"/>
              <p:nvPr/>
            </p:nvSpPr>
            <p:spPr>
              <a:xfrm>
                <a:off x="483708" y="2892925"/>
                <a:ext cx="4768745" cy="657809"/>
              </a:xfrm>
              <a:prstGeom prst="rect">
                <a:avLst/>
              </a:prstGeom>
              <a:noFill/>
            </p:spPr>
            <p:txBody>
              <a:bodyPr wrap="square" rtlCol="0">
                <a:spAutoFit/>
              </a:bodyPr>
              <a:lstStyle/>
              <a:p>
                <a:pPr marL="192881" indent="-192881">
                  <a:lnSpc>
                    <a:spcPts val="1500"/>
                  </a:lnSpc>
                  <a:buFont typeface="Meiryo UI" panose="020B0604030504040204" pitchFamily="50" charset="-128"/>
                  <a:buChar char="-"/>
                </a:pPr>
                <a:r>
                  <a:rPr lang="ja-JP" altLang="en-US" sz="1050" dirty="0"/>
                  <a:t>平均約</a:t>
                </a:r>
                <a:r>
                  <a:rPr lang="en-US" altLang="ja-JP" sz="1050" dirty="0"/>
                  <a:t>3100</a:t>
                </a:r>
                <a:r>
                  <a:rPr lang="ja-JP" altLang="en-US" sz="1050" dirty="0"/>
                  <a:t>万</a:t>
                </a:r>
                <a:r>
                  <a:rPr lang="en-US" altLang="ja-JP" sz="1050" dirty="0"/>
                  <a:t>kw</a:t>
                </a:r>
                <a:r>
                  <a:rPr lang="ja-JP" altLang="en-US" sz="1050" dirty="0"/>
                  <a:t>（日本の総発電量の</a:t>
                </a:r>
                <a:r>
                  <a:rPr lang="en-US" altLang="ja-JP" sz="1050" dirty="0"/>
                  <a:t>1/3</a:t>
                </a:r>
                <a:r>
                  <a:rPr lang="ja-JP" altLang="en-US" sz="1050" dirty="0"/>
                  <a:t>）</a:t>
                </a:r>
                <a:endParaRPr lang="en-US" altLang="ja-JP" sz="1050" dirty="0"/>
              </a:p>
              <a:p>
                <a:pPr marL="192881" indent="-192881">
                  <a:lnSpc>
                    <a:spcPts val="1500"/>
                  </a:lnSpc>
                  <a:buFont typeface="Meiryo UI" panose="020B0604030504040204" pitchFamily="50" charset="-128"/>
                  <a:buChar char="-"/>
                </a:pPr>
                <a:r>
                  <a:rPr kumimoji="1" lang="ja-JP" altLang="en-US" sz="1050" dirty="0"/>
                  <a:t>日本沿岸では平均</a:t>
                </a:r>
                <a:r>
                  <a:rPr kumimoji="1" lang="en-US" altLang="ja-JP" sz="1050" dirty="0"/>
                  <a:t>6.0kW/m</a:t>
                </a:r>
                <a:r>
                  <a:rPr kumimoji="1" lang="ja-JP" altLang="en-US" sz="1050" dirty="0"/>
                  <a:t>、海岸線距離を</a:t>
                </a:r>
                <a:r>
                  <a:rPr kumimoji="1" lang="en-US" altLang="ja-JP" sz="1050" dirty="0"/>
                  <a:t>5200km</a:t>
                </a:r>
                <a:r>
                  <a:rPr kumimoji="1" lang="ja-JP" altLang="en-US" sz="1050" dirty="0"/>
                  <a:t>として、総エネルギーで</a:t>
                </a:r>
                <a:r>
                  <a:rPr kumimoji="1" lang="en-US" altLang="ja-JP" sz="1050" dirty="0"/>
                  <a:t>3.1×</a:t>
                </a:r>
                <a14:m>
                  <m:oMath xmlns:m="http://schemas.openxmlformats.org/officeDocument/2006/math">
                    <m:sSup>
                      <m:sSupPr>
                        <m:ctrlPr>
                          <a:rPr kumimoji="1" lang="en-US" altLang="ja-JP" sz="1050" i="1" smtClean="0">
                            <a:latin typeface="Cambria Math" panose="02040503050406030204" pitchFamily="18" charset="0"/>
                          </a:rPr>
                        </m:ctrlPr>
                      </m:sSupPr>
                      <m:e>
                        <m:r>
                          <a:rPr kumimoji="1" lang="en-US" altLang="ja-JP" sz="1050" b="0" i="1" smtClean="0">
                            <a:latin typeface="Cambria Math" panose="02040503050406030204" pitchFamily="18" charset="0"/>
                          </a:rPr>
                          <m:t>10</m:t>
                        </m:r>
                      </m:e>
                      <m:sup>
                        <m:r>
                          <a:rPr kumimoji="1" lang="en-US" altLang="ja-JP" sz="1050" b="0" i="1" smtClean="0">
                            <a:latin typeface="Cambria Math" panose="02040503050406030204" pitchFamily="18" charset="0"/>
                          </a:rPr>
                          <m:t>7</m:t>
                        </m:r>
                      </m:sup>
                    </m:sSup>
                  </m:oMath>
                </a14:m>
                <a:r>
                  <a:rPr kumimoji="1" lang="en-US" altLang="ja-JP" sz="1050" dirty="0"/>
                  <a:t>kW</a:t>
                </a:r>
                <a:r>
                  <a:rPr kumimoji="1" lang="ja-JP" altLang="en-US" sz="1050" dirty="0"/>
                  <a:t>と算定された</a:t>
                </a:r>
                <a:r>
                  <a:rPr kumimoji="1" lang="en-US" altLang="ja-JP" sz="1050" dirty="0"/>
                  <a:t>.</a:t>
                </a:r>
                <a:endParaRPr lang="ja-JP" altLang="en-US" sz="1050" dirty="0"/>
              </a:p>
            </p:txBody>
          </p:sp>
        </mc:Choice>
        <mc:Fallback xmlns="">
          <p:sp>
            <p:nvSpPr>
              <p:cNvPr id="24" name="テキスト ボックス 23">
                <a:extLst>
                  <a:ext uri="{FF2B5EF4-FFF2-40B4-BE49-F238E27FC236}">
                    <a16:creationId xmlns:a16="http://schemas.microsoft.com/office/drawing/2014/main" id="{44257E7E-0124-463E-9BA8-78DE057C5161}"/>
                  </a:ext>
                </a:extLst>
              </p:cNvPr>
              <p:cNvSpPr txBox="1">
                <a:spLocks noRot="1" noChangeAspect="1" noMove="1" noResize="1" noEditPoints="1" noAdjustHandles="1" noChangeArrowheads="1" noChangeShapeType="1" noTextEdit="1"/>
              </p:cNvSpPr>
              <p:nvPr/>
            </p:nvSpPr>
            <p:spPr>
              <a:xfrm>
                <a:off x="483708" y="2892925"/>
                <a:ext cx="4768745" cy="657809"/>
              </a:xfrm>
              <a:prstGeom prst="rect">
                <a:avLst/>
              </a:prstGeom>
              <a:blipFill>
                <a:blip r:embed="rId5"/>
                <a:stretch>
                  <a:fillRect b="-5607"/>
                </a:stretch>
              </a:blipFill>
            </p:spPr>
            <p:txBody>
              <a:bodyPr/>
              <a:lstStyle/>
              <a:p>
                <a:r>
                  <a:rPr lang="ja-JP" altLang="en-US">
                    <a:noFill/>
                  </a:rPr>
                  <a:t> </a:t>
                </a:r>
              </a:p>
            </p:txBody>
          </p:sp>
        </mc:Fallback>
      </mc:AlternateContent>
      <p:sp>
        <p:nvSpPr>
          <p:cNvPr id="30" name="テキスト ボックス 29">
            <a:extLst>
              <a:ext uri="{FF2B5EF4-FFF2-40B4-BE49-F238E27FC236}">
                <a16:creationId xmlns:a16="http://schemas.microsoft.com/office/drawing/2014/main" id="{96C4E087-B72E-462F-891E-99BB08F2B59D}"/>
              </a:ext>
            </a:extLst>
          </p:cNvPr>
          <p:cNvSpPr txBox="1"/>
          <p:nvPr/>
        </p:nvSpPr>
        <p:spPr>
          <a:xfrm>
            <a:off x="4318569" y="2562152"/>
            <a:ext cx="1711143" cy="265457"/>
          </a:xfrm>
          <a:prstGeom prst="rect">
            <a:avLst/>
          </a:prstGeom>
          <a:noFill/>
        </p:spPr>
        <p:txBody>
          <a:bodyPr wrap="square" rtlCol="0">
            <a:spAutoFit/>
          </a:bodyPr>
          <a:lstStyle/>
          <a:p>
            <a:r>
              <a:rPr lang="ja-JP" altLang="en-US" sz="1125" b="1" dirty="0"/>
              <a:t>振動水柱方式（主流）</a:t>
            </a:r>
          </a:p>
        </p:txBody>
      </p:sp>
      <p:sp>
        <p:nvSpPr>
          <p:cNvPr id="31" name="テキスト ボックス 30">
            <a:extLst>
              <a:ext uri="{FF2B5EF4-FFF2-40B4-BE49-F238E27FC236}">
                <a16:creationId xmlns:a16="http://schemas.microsoft.com/office/drawing/2014/main" id="{84117CE5-E19C-4DC0-915B-95BF1B014424}"/>
              </a:ext>
            </a:extLst>
          </p:cNvPr>
          <p:cNvSpPr txBox="1"/>
          <p:nvPr/>
        </p:nvSpPr>
        <p:spPr>
          <a:xfrm>
            <a:off x="3059968" y="3623066"/>
            <a:ext cx="3619939" cy="248209"/>
          </a:xfrm>
          <a:prstGeom prst="rect">
            <a:avLst/>
          </a:prstGeom>
          <a:noFill/>
        </p:spPr>
        <p:txBody>
          <a:bodyPr wrap="square" rtlCol="0">
            <a:spAutoFit/>
          </a:bodyPr>
          <a:lstStyle/>
          <a:p>
            <a:r>
              <a:rPr lang="en-US" altLang="ja-JP" sz="1013" dirty="0"/>
              <a:t>https://enechange.jp/articles/wave-energy-power-station</a:t>
            </a:r>
            <a:endParaRPr lang="ja-JP" altLang="en-US" sz="1013" dirty="0"/>
          </a:p>
        </p:txBody>
      </p:sp>
      <p:sp>
        <p:nvSpPr>
          <p:cNvPr id="4" name="テキスト ボックス 3">
            <a:extLst>
              <a:ext uri="{FF2B5EF4-FFF2-40B4-BE49-F238E27FC236}">
                <a16:creationId xmlns:a16="http://schemas.microsoft.com/office/drawing/2014/main" id="{EB408B01-E1BE-E2A7-BD76-BD8FA0547282}"/>
              </a:ext>
            </a:extLst>
          </p:cNvPr>
          <p:cNvSpPr txBox="1"/>
          <p:nvPr/>
        </p:nvSpPr>
        <p:spPr>
          <a:xfrm>
            <a:off x="4467742" y="6334822"/>
            <a:ext cx="1147246" cy="253916"/>
          </a:xfrm>
          <a:prstGeom prst="rect">
            <a:avLst/>
          </a:prstGeom>
          <a:noFill/>
        </p:spPr>
        <p:txBody>
          <a:bodyPr wrap="square" rtlCol="0">
            <a:spAutoFit/>
          </a:bodyPr>
          <a:lstStyle/>
          <a:p>
            <a:r>
              <a:rPr kumimoji="1" lang="ja-JP" altLang="en-US" sz="1050" b="1" dirty="0">
                <a:solidFill>
                  <a:srgbClr val="002060"/>
                </a:solidFill>
              </a:rPr>
              <a:t>平塚波力発電所</a:t>
            </a:r>
          </a:p>
        </p:txBody>
      </p:sp>
    </p:spTree>
    <p:extLst>
      <p:ext uri="{BB962C8B-B14F-4D97-AF65-F5344CB8AC3E}">
        <p14:creationId xmlns:p14="http://schemas.microsoft.com/office/powerpoint/2010/main" val="303741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グループ化 75">
            <a:extLst>
              <a:ext uri="{FF2B5EF4-FFF2-40B4-BE49-F238E27FC236}">
                <a16:creationId xmlns:a16="http://schemas.microsoft.com/office/drawing/2014/main" id="{12CBBDB6-192C-401B-9BBD-BBB51EC86A71}"/>
              </a:ext>
            </a:extLst>
          </p:cNvPr>
          <p:cNvGrpSpPr/>
          <p:nvPr/>
        </p:nvGrpSpPr>
        <p:grpSpPr>
          <a:xfrm rot="1272610">
            <a:off x="748609" y="7506173"/>
            <a:ext cx="205526" cy="2177081"/>
            <a:chOff x="1043281" y="7642780"/>
            <a:chExt cx="205526" cy="2177081"/>
          </a:xfrm>
          <a:solidFill>
            <a:schemeClr val="tx2">
              <a:lumMod val="20000"/>
              <a:lumOff val="80000"/>
            </a:schemeClr>
          </a:solidFill>
        </p:grpSpPr>
        <p:sp>
          <p:nvSpPr>
            <p:cNvPr id="77" name="正方形/長方形 76">
              <a:extLst>
                <a:ext uri="{FF2B5EF4-FFF2-40B4-BE49-F238E27FC236}">
                  <a16:creationId xmlns:a16="http://schemas.microsoft.com/office/drawing/2014/main" id="{4B3677AC-AB1C-42B5-8828-92A1C59E9685}"/>
                </a:ext>
              </a:extLst>
            </p:cNvPr>
            <p:cNvSpPr/>
            <p:nvPr/>
          </p:nvSpPr>
          <p:spPr>
            <a:xfrm>
              <a:off x="1114221" y="7665057"/>
              <a:ext cx="45719" cy="1360007"/>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15A2AC75-8709-45F1-A6A6-704AB0B3B36C}"/>
                </a:ext>
              </a:extLst>
            </p:cNvPr>
            <p:cNvSpPr/>
            <p:nvPr/>
          </p:nvSpPr>
          <p:spPr>
            <a:xfrm>
              <a:off x="1043281" y="8619214"/>
              <a:ext cx="205526" cy="1200647"/>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90C07FE8-D010-41AC-A6C6-E54C7A24A839}"/>
                </a:ext>
              </a:extLst>
            </p:cNvPr>
            <p:cNvSpPr/>
            <p:nvPr/>
          </p:nvSpPr>
          <p:spPr>
            <a:xfrm>
              <a:off x="1043281" y="7642780"/>
              <a:ext cx="205526" cy="72148"/>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1E6D1B68-D457-4488-A98B-2FB300670F8E}"/>
              </a:ext>
            </a:extLst>
          </p:cNvPr>
          <p:cNvGrpSpPr/>
          <p:nvPr/>
        </p:nvGrpSpPr>
        <p:grpSpPr>
          <a:xfrm rot="20435292">
            <a:off x="1279849" y="7519153"/>
            <a:ext cx="205526" cy="2177081"/>
            <a:chOff x="1043281" y="7642780"/>
            <a:chExt cx="205526" cy="2177081"/>
          </a:xfrm>
          <a:solidFill>
            <a:schemeClr val="tx2">
              <a:lumMod val="20000"/>
              <a:lumOff val="80000"/>
            </a:schemeClr>
          </a:solidFill>
        </p:grpSpPr>
        <p:sp>
          <p:nvSpPr>
            <p:cNvPr id="73" name="正方形/長方形 72">
              <a:extLst>
                <a:ext uri="{FF2B5EF4-FFF2-40B4-BE49-F238E27FC236}">
                  <a16:creationId xmlns:a16="http://schemas.microsoft.com/office/drawing/2014/main" id="{E44E79E8-7512-46E3-BE5E-A57DEC2B9299}"/>
                </a:ext>
              </a:extLst>
            </p:cNvPr>
            <p:cNvSpPr/>
            <p:nvPr/>
          </p:nvSpPr>
          <p:spPr>
            <a:xfrm>
              <a:off x="1114221" y="7665057"/>
              <a:ext cx="45719" cy="1360007"/>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A1D8824E-01C5-48D1-95C4-72059663BDBD}"/>
                </a:ext>
              </a:extLst>
            </p:cNvPr>
            <p:cNvSpPr/>
            <p:nvPr/>
          </p:nvSpPr>
          <p:spPr>
            <a:xfrm>
              <a:off x="1043281" y="8619214"/>
              <a:ext cx="205526" cy="1200647"/>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8A7A2EA3-FDEB-4C2F-85B6-71C57D786C9C}"/>
                </a:ext>
              </a:extLst>
            </p:cNvPr>
            <p:cNvSpPr/>
            <p:nvPr/>
          </p:nvSpPr>
          <p:spPr>
            <a:xfrm>
              <a:off x="1043281" y="7642780"/>
              <a:ext cx="205526" cy="72148"/>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波力増幅の仕組み</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2</a:t>
            </a:fld>
            <a:endParaRPr kumimoji="1" lang="ja-JP" altLang="en-US"/>
          </a:p>
        </p:txBody>
      </p:sp>
      <p:sp>
        <p:nvSpPr>
          <p:cNvPr id="9" name="字幕 2">
            <a:extLst>
              <a:ext uri="{FF2B5EF4-FFF2-40B4-BE49-F238E27FC236}">
                <a16:creationId xmlns:a16="http://schemas.microsoft.com/office/drawing/2014/main" id="{39250C84-E671-C80D-2472-A8FF639361A8}"/>
              </a:ext>
            </a:extLst>
          </p:cNvPr>
          <p:cNvSpPr txBox="1">
            <a:spLocks/>
          </p:cNvSpPr>
          <p:nvPr/>
        </p:nvSpPr>
        <p:spPr>
          <a:xfrm>
            <a:off x="460146" y="3495292"/>
            <a:ext cx="5829300" cy="648276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u="sng" dirty="0"/>
              <a:t>波力増幅回収装置の仕組み</a:t>
            </a:r>
            <a:endParaRPr lang="en-US" altLang="ja-JP" sz="1200" b="1" u="sng" dirty="0"/>
          </a:p>
          <a:p>
            <a:pPr algn="l"/>
            <a:r>
              <a:rPr lang="ja-JP" altLang="en-US" sz="1200" dirty="0"/>
              <a:t>平塚波力発電所では波の力をトルクとして伝えている。</a:t>
            </a:r>
            <a:endParaRPr lang="en-US" altLang="ja-JP" sz="1200" dirty="0"/>
          </a:p>
          <a:p>
            <a:pPr algn="l"/>
            <a:endParaRPr lang="en-US" altLang="ja-JP" sz="1200" dirty="0"/>
          </a:p>
          <a:p>
            <a:pPr algn="l"/>
            <a:endParaRPr lang="en-US" altLang="ja-JP" sz="1200" dirty="0"/>
          </a:p>
          <a:p>
            <a:pPr algn="l"/>
            <a:endParaRPr lang="en-US" altLang="ja-JP" sz="1200" dirty="0"/>
          </a:p>
          <a:p>
            <a:pPr algn="l"/>
            <a:endParaRPr lang="en-US" altLang="ja-JP" sz="1200" dirty="0"/>
          </a:p>
          <a:p>
            <a:pPr algn="l"/>
            <a:endParaRPr lang="en-US" altLang="ja-JP" sz="1200" dirty="0"/>
          </a:p>
          <a:p>
            <a:pPr algn="l"/>
            <a:r>
              <a:rPr lang="ja-JP" altLang="en-US" sz="1200" dirty="0"/>
              <a:t>ダ・ビンチの増幅方法は「</a:t>
            </a:r>
            <a:r>
              <a:rPr lang="ja-JP" altLang="en-US" sz="1200" dirty="0" err="1"/>
              <a:t>て</a:t>
            </a:r>
            <a:r>
              <a:rPr lang="ja-JP" altLang="en-US" sz="1200" dirty="0"/>
              <a:t>この原理のシーソー型」</a:t>
            </a:r>
            <a:endParaRPr lang="en-US" altLang="ja-JP" sz="1200" dirty="0"/>
          </a:p>
          <a:p>
            <a:pPr algn="l"/>
            <a:endParaRPr lang="en-US" altLang="ja-JP" sz="1200" dirty="0"/>
          </a:p>
          <a:p>
            <a:pPr algn="l"/>
            <a:endParaRPr lang="en-US" altLang="ja-JP" sz="1200" dirty="0"/>
          </a:p>
          <a:p>
            <a:pPr algn="l"/>
            <a:endParaRPr lang="en-US" altLang="ja-JP" sz="1200" dirty="0"/>
          </a:p>
          <a:p>
            <a:pPr algn="l"/>
            <a:endParaRPr lang="en-US" altLang="ja-JP" sz="1200" dirty="0"/>
          </a:p>
          <a:p>
            <a:pPr algn="l"/>
            <a:endParaRPr lang="en-US" altLang="ja-JP" sz="1200" dirty="0"/>
          </a:p>
          <a:p>
            <a:pPr algn="l"/>
            <a:endParaRPr lang="en-US" altLang="ja-JP" sz="1200" dirty="0"/>
          </a:p>
          <a:p>
            <a:pPr algn="l"/>
            <a:r>
              <a:rPr lang="ja-JP" altLang="en-US" sz="1200" dirty="0"/>
              <a:t>増幅装置の形態</a:t>
            </a:r>
            <a:endParaRPr lang="en-US" altLang="ja-JP" sz="1200" dirty="0"/>
          </a:p>
        </p:txBody>
      </p:sp>
      <p:sp>
        <p:nvSpPr>
          <p:cNvPr id="7" name="四角形: 角を丸くする 6">
            <a:extLst>
              <a:ext uri="{FF2B5EF4-FFF2-40B4-BE49-F238E27FC236}">
                <a16:creationId xmlns:a16="http://schemas.microsoft.com/office/drawing/2014/main" id="{CCB4AA45-B713-4A5A-8483-65B21CFD71AE}"/>
              </a:ext>
            </a:extLst>
          </p:cNvPr>
          <p:cNvSpPr/>
          <p:nvPr/>
        </p:nvSpPr>
        <p:spPr>
          <a:xfrm>
            <a:off x="183854" y="2517448"/>
            <a:ext cx="6462877" cy="616888"/>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7DC5E2CC-3C5E-4E84-AEAA-72B1722CAB82}"/>
              </a:ext>
            </a:extLst>
          </p:cNvPr>
          <p:cNvGrpSpPr/>
          <p:nvPr/>
        </p:nvGrpSpPr>
        <p:grpSpPr>
          <a:xfrm>
            <a:off x="183854" y="1298306"/>
            <a:ext cx="6840533" cy="1817034"/>
            <a:chOff x="161644" y="627756"/>
            <a:chExt cx="6840533" cy="1817034"/>
          </a:xfrm>
        </p:grpSpPr>
        <p:sp>
          <p:nvSpPr>
            <p:cNvPr id="13" name="テキスト ボックス 12">
              <a:extLst>
                <a:ext uri="{FF2B5EF4-FFF2-40B4-BE49-F238E27FC236}">
                  <a16:creationId xmlns:a16="http://schemas.microsoft.com/office/drawing/2014/main" id="{FF6F2895-D6AE-4C3F-A2AE-38A5C91EC729}"/>
                </a:ext>
              </a:extLst>
            </p:cNvPr>
            <p:cNvSpPr txBox="1"/>
            <p:nvPr/>
          </p:nvSpPr>
          <p:spPr>
            <a:xfrm>
              <a:off x="161644" y="899332"/>
              <a:ext cx="6554923" cy="823302"/>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我々の提案する波力増幅回収装置は、従来の波力発電では発電が困難であった海域においても、波力発電を可能とする。具体的には、波が穏やかであるために、波力発電のために必要な圧力や波の高さが得られない海域（ケーソン波止の付近等）においても波力による発電を可能とする。</a:t>
              </a:r>
              <a:r>
                <a:rPr kumimoji="1" lang="ja-JP" altLang="en-US" sz="1050" dirty="0">
                  <a:latin typeface="メイリオ" panose="020B0604030504040204" pitchFamily="50" charset="-128"/>
                  <a:ea typeface="メイリオ" panose="020B0604030504040204" pitchFamily="50" charset="-128"/>
                </a:rPr>
                <a:t>そこで、提案する波力増幅回収装置では以下の</a:t>
              </a:r>
              <a:r>
                <a:rPr kumimoji="1" lang="en-US" altLang="ja-JP" sz="1050" dirty="0">
                  <a:latin typeface="メイリオ" panose="020B0604030504040204" pitchFamily="50" charset="-128"/>
                  <a:ea typeface="メイリオ" panose="020B0604030504040204" pitchFamily="50" charset="-128"/>
                </a:rPr>
                <a:t>2</a:t>
              </a:r>
              <a:r>
                <a:rPr kumimoji="1" lang="ja-JP" altLang="en-US" sz="1050" dirty="0">
                  <a:latin typeface="メイリオ" panose="020B0604030504040204" pitchFamily="50" charset="-128"/>
                  <a:ea typeface="メイリオ" panose="020B0604030504040204" pitchFamily="50" charset="-128"/>
                </a:rPr>
                <a:t>点を主要な特徴とする。</a:t>
              </a:r>
              <a:endParaRPr kumimoji="1" lang="en-US" altLang="ja-JP" sz="105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EEEFF82-CFC2-4802-B3E4-4B184EC16937}"/>
                </a:ext>
              </a:extLst>
            </p:cNvPr>
            <p:cNvSpPr txBox="1"/>
            <p:nvPr/>
          </p:nvSpPr>
          <p:spPr>
            <a:xfrm>
              <a:off x="342575" y="627756"/>
              <a:ext cx="2339102" cy="276999"/>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波力増幅回収装置のコンセプト</a:t>
              </a:r>
              <a:endParaRPr kumimoji="1" lang="ja-JP" altLang="en-US" sz="12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966511A-5A60-49E9-80C1-4B2F733F9065}"/>
                </a:ext>
              </a:extLst>
            </p:cNvPr>
            <p:cNvSpPr txBox="1"/>
            <p:nvPr/>
          </p:nvSpPr>
          <p:spPr>
            <a:xfrm>
              <a:off x="447254" y="1913875"/>
              <a:ext cx="6554923" cy="530915"/>
            </a:xfrm>
            <a:prstGeom prst="rect">
              <a:avLst/>
            </a:prstGeom>
            <a:noFill/>
          </p:spPr>
          <p:txBody>
            <a:bodyPr wrap="square" rtlCol="0">
              <a:spAutoFit/>
            </a:bodyPr>
            <a:lstStyle/>
            <a:p>
              <a:pPr marL="342900" indent="-342900">
                <a:spcAft>
                  <a:spcPts val="900"/>
                </a:spcAft>
                <a:buAutoNum type="arabicParenBoth"/>
              </a:pPr>
              <a:r>
                <a:rPr kumimoji="1" lang="ja-JP" altLang="en-US" sz="1050" dirty="0">
                  <a:latin typeface="メイリオ" panose="020B0604030504040204" pitchFamily="50" charset="-128"/>
                  <a:ea typeface="メイリオ" panose="020B0604030504040204" pitchFamily="50" charset="-128"/>
                </a:rPr>
                <a:t>打ち寄せる波と戻る波の両方の運動エネルギーを回収する。</a:t>
              </a:r>
              <a:endParaRPr kumimoji="1" lang="en-US" altLang="ja-JP" sz="1050" dirty="0">
                <a:latin typeface="メイリオ" panose="020B0604030504040204" pitchFamily="50" charset="-128"/>
                <a:ea typeface="メイリオ" panose="020B0604030504040204" pitchFamily="50" charset="-128"/>
              </a:endParaRPr>
            </a:p>
            <a:p>
              <a:pPr marL="342900" indent="-342900">
                <a:buFontTx/>
                <a:buAutoNum type="arabicParenBoth"/>
              </a:pPr>
              <a:r>
                <a:rPr lang="ja-JP" altLang="en-US" sz="1050" dirty="0">
                  <a:latin typeface="メイリオ" panose="020B0604030504040204" pitchFamily="50" charset="-128"/>
                  <a:ea typeface="メイリオ" panose="020B0604030504040204" pitchFamily="50" charset="-128"/>
                </a:rPr>
                <a:t>波の運動エネルギーを増幅して圧縮ポンプに伝達する増幅機構。</a:t>
              </a:r>
              <a:endParaRPr lang="en-US" altLang="ja-JP" sz="1050" dirty="0">
                <a:latin typeface="メイリオ" panose="020B0604030504040204" pitchFamily="50" charset="-128"/>
                <a:ea typeface="メイリオ" panose="020B0604030504040204" pitchFamily="50" charset="-128"/>
              </a:endParaRPr>
            </a:p>
          </p:txBody>
        </p:sp>
      </p:grpSp>
      <p:grpSp>
        <p:nvGrpSpPr>
          <p:cNvPr id="51" name="グループ化 50">
            <a:extLst>
              <a:ext uri="{FF2B5EF4-FFF2-40B4-BE49-F238E27FC236}">
                <a16:creationId xmlns:a16="http://schemas.microsoft.com/office/drawing/2014/main" id="{27BEE94D-EFFF-4CE0-8E2B-58522B983997}"/>
              </a:ext>
            </a:extLst>
          </p:cNvPr>
          <p:cNvGrpSpPr/>
          <p:nvPr/>
        </p:nvGrpSpPr>
        <p:grpSpPr>
          <a:xfrm>
            <a:off x="503179" y="5819609"/>
            <a:ext cx="2901941" cy="1284656"/>
            <a:chOff x="2042945" y="5430741"/>
            <a:chExt cx="2901941" cy="1284656"/>
          </a:xfrm>
        </p:grpSpPr>
        <p:sp>
          <p:nvSpPr>
            <p:cNvPr id="41" name="正方形/長方形 40">
              <a:extLst>
                <a:ext uri="{FF2B5EF4-FFF2-40B4-BE49-F238E27FC236}">
                  <a16:creationId xmlns:a16="http://schemas.microsoft.com/office/drawing/2014/main" id="{0A2A38F1-30B2-4483-8113-5A016168CB4C}"/>
                </a:ext>
              </a:extLst>
            </p:cNvPr>
            <p:cNvSpPr/>
            <p:nvPr/>
          </p:nvSpPr>
          <p:spPr>
            <a:xfrm>
              <a:off x="2472856" y="6251714"/>
              <a:ext cx="2305878" cy="4571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二等辺三角形 41">
              <a:extLst>
                <a:ext uri="{FF2B5EF4-FFF2-40B4-BE49-F238E27FC236}">
                  <a16:creationId xmlns:a16="http://schemas.microsoft.com/office/drawing/2014/main" id="{496C0C34-F6B1-48D4-929B-A54428E0013E}"/>
                </a:ext>
              </a:extLst>
            </p:cNvPr>
            <p:cNvSpPr/>
            <p:nvPr/>
          </p:nvSpPr>
          <p:spPr>
            <a:xfrm>
              <a:off x="2619137" y="6297433"/>
              <a:ext cx="205526" cy="162502"/>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下 42">
              <a:extLst>
                <a:ext uri="{FF2B5EF4-FFF2-40B4-BE49-F238E27FC236}">
                  <a16:creationId xmlns:a16="http://schemas.microsoft.com/office/drawing/2014/main" id="{705AA954-801C-4ACD-B031-2E2654FA17AD}"/>
                </a:ext>
              </a:extLst>
            </p:cNvPr>
            <p:cNvSpPr/>
            <p:nvPr/>
          </p:nvSpPr>
          <p:spPr>
            <a:xfrm>
              <a:off x="4476584" y="6052931"/>
              <a:ext cx="302150" cy="153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上 43">
              <a:extLst>
                <a:ext uri="{FF2B5EF4-FFF2-40B4-BE49-F238E27FC236}">
                  <a16:creationId xmlns:a16="http://schemas.microsoft.com/office/drawing/2014/main" id="{42397349-F20A-496A-99FD-3ECAC055BFCE}"/>
                </a:ext>
              </a:extLst>
            </p:cNvPr>
            <p:cNvSpPr/>
            <p:nvPr/>
          </p:nvSpPr>
          <p:spPr>
            <a:xfrm>
              <a:off x="2419689" y="5430741"/>
              <a:ext cx="234044" cy="77525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矢印コネクタ 45">
              <a:extLst>
                <a:ext uri="{FF2B5EF4-FFF2-40B4-BE49-F238E27FC236}">
                  <a16:creationId xmlns:a16="http://schemas.microsoft.com/office/drawing/2014/main" id="{3E5951EE-CBDB-4C1D-BB90-AF0B8171F778}"/>
                </a:ext>
              </a:extLst>
            </p:cNvPr>
            <p:cNvCxnSpPr>
              <a:cxnSpLocks/>
            </p:cNvCxnSpPr>
            <p:nvPr/>
          </p:nvCxnSpPr>
          <p:spPr>
            <a:xfrm>
              <a:off x="2706900" y="6052931"/>
              <a:ext cx="0" cy="153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533B1119-A013-4DBE-8B53-513E788576B3}"/>
                </a:ext>
              </a:extLst>
            </p:cNvPr>
            <p:cNvSpPr txBox="1"/>
            <p:nvPr/>
          </p:nvSpPr>
          <p:spPr>
            <a:xfrm>
              <a:off x="2548197" y="5844722"/>
              <a:ext cx="552931" cy="253916"/>
            </a:xfrm>
            <a:prstGeom prst="rect">
              <a:avLst/>
            </a:prstGeom>
            <a:noFill/>
          </p:spPr>
          <p:txBody>
            <a:bodyPr wrap="square" rtlCol="0">
              <a:spAutoFit/>
            </a:bodyPr>
            <a:lstStyle/>
            <a:p>
              <a:r>
                <a:rPr kumimoji="1" lang="ja-JP" altLang="en-US" sz="1050" dirty="0"/>
                <a:t>支点</a:t>
              </a:r>
            </a:p>
          </p:txBody>
        </p:sp>
        <p:sp>
          <p:nvSpPr>
            <p:cNvPr id="49" name="テキスト ボックス 48">
              <a:extLst>
                <a:ext uri="{FF2B5EF4-FFF2-40B4-BE49-F238E27FC236}">
                  <a16:creationId xmlns:a16="http://schemas.microsoft.com/office/drawing/2014/main" id="{D1D0C411-DEF9-44DE-814D-85C3D24A4554}"/>
                </a:ext>
              </a:extLst>
            </p:cNvPr>
            <p:cNvSpPr txBox="1"/>
            <p:nvPr/>
          </p:nvSpPr>
          <p:spPr>
            <a:xfrm>
              <a:off x="4391955" y="5813356"/>
              <a:ext cx="552931" cy="276999"/>
            </a:xfrm>
            <a:prstGeom prst="rect">
              <a:avLst/>
            </a:prstGeom>
            <a:noFill/>
          </p:spPr>
          <p:txBody>
            <a:bodyPr wrap="square" rtlCol="0">
              <a:spAutoFit/>
            </a:bodyPr>
            <a:lstStyle/>
            <a:p>
              <a:r>
                <a:rPr kumimoji="1" lang="ja-JP" altLang="en-US" sz="1200" dirty="0"/>
                <a:t>力点</a:t>
              </a:r>
            </a:p>
          </p:txBody>
        </p:sp>
        <p:sp>
          <p:nvSpPr>
            <p:cNvPr id="50" name="テキスト ボックス 49">
              <a:extLst>
                <a:ext uri="{FF2B5EF4-FFF2-40B4-BE49-F238E27FC236}">
                  <a16:creationId xmlns:a16="http://schemas.microsoft.com/office/drawing/2014/main" id="{2C70745A-6094-4D13-849B-92B112072731}"/>
                </a:ext>
              </a:extLst>
            </p:cNvPr>
            <p:cNvSpPr txBox="1"/>
            <p:nvPr/>
          </p:nvSpPr>
          <p:spPr>
            <a:xfrm>
              <a:off x="2042945" y="6438398"/>
              <a:ext cx="899407" cy="276999"/>
            </a:xfrm>
            <a:prstGeom prst="rect">
              <a:avLst/>
            </a:prstGeom>
            <a:noFill/>
          </p:spPr>
          <p:txBody>
            <a:bodyPr wrap="square" rtlCol="0">
              <a:spAutoFit/>
            </a:bodyPr>
            <a:lstStyle/>
            <a:p>
              <a:r>
                <a:rPr kumimoji="1" lang="ja-JP" altLang="en-US" sz="1200" dirty="0"/>
                <a:t>作用点</a:t>
              </a:r>
            </a:p>
          </p:txBody>
        </p:sp>
      </p:grpSp>
      <p:sp>
        <p:nvSpPr>
          <p:cNvPr id="52" name="テキスト ボックス 51">
            <a:extLst>
              <a:ext uri="{FF2B5EF4-FFF2-40B4-BE49-F238E27FC236}">
                <a16:creationId xmlns:a16="http://schemas.microsoft.com/office/drawing/2014/main" id="{5D4ED865-2BFB-4ABF-8391-18C7DAEC20DE}"/>
              </a:ext>
            </a:extLst>
          </p:cNvPr>
          <p:cNvSpPr txBox="1"/>
          <p:nvPr/>
        </p:nvSpPr>
        <p:spPr>
          <a:xfrm>
            <a:off x="4484524" y="4239454"/>
            <a:ext cx="1828800" cy="830997"/>
          </a:xfrm>
          <a:prstGeom prst="rect">
            <a:avLst/>
          </a:prstGeom>
          <a:noFill/>
        </p:spPr>
        <p:txBody>
          <a:bodyPr wrap="square" rtlCol="0">
            <a:spAutoFit/>
          </a:bodyPr>
          <a:lstStyle/>
          <a:p>
            <a:r>
              <a:rPr kumimoji="1" lang="ja-JP" altLang="en-US" sz="1200" b="1" dirty="0"/>
              <a:t>トルクによる増幅</a:t>
            </a:r>
            <a:endParaRPr kumimoji="1" lang="en-US" altLang="ja-JP" sz="1200" b="1" dirty="0"/>
          </a:p>
          <a:p>
            <a:r>
              <a:rPr kumimoji="1" lang="ja-JP" altLang="en-US" sz="1200" b="1" dirty="0"/>
              <a:t>力Ｆ</a:t>
            </a:r>
            <a:r>
              <a:rPr kumimoji="1" lang="en-US" altLang="ja-JP" sz="1200" b="1" dirty="0"/>
              <a:t>×</a:t>
            </a:r>
            <a:r>
              <a:rPr kumimoji="1" lang="ja-JP" altLang="en-US" sz="1200" b="1" dirty="0"/>
              <a:t>距離</a:t>
            </a:r>
            <a:endParaRPr kumimoji="1" lang="en-US" altLang="ja-JP" sz="1200" b="1" dirty="0"/>
          </a:p>
          <a:p>
            <a:r>
              <a:rPr kumimoji="1" lang="ja-JP" altLang="en-US" sz="1200" dirty="0"/>
              <a:t>力Ｆが一定であればトルクは距離で決まる。</a:t>
            </a:r>
            <a:endParaRPr kumimoji="1" lang="en-US" altLang="ja-JP" sz="1200" dirty="0"/>
          </a:p>
        </p:txBody>
      </p:sp>
      <p:sp>
        <p:nvSpPr>
          <p:cNvPr id="53" name="テキスト ボックス 52">
            <a:extLst>
              <a:ext uri="{FF2B5EF4-FFF2-40B4-BE49-F238E27FC236}">
                <a16:creationId xmlns:a16="http://schemas.microsoft.com/office/drawing/2014/main" id="{C1A6293F-8597-42F2-BC47-7F0539E9278B}"/>
              </a:ext>
            </a:extLst>
          </p:cNvPr>
          <p:cNvSpPr txBox="1"/>
          <p:nvPr/>
        </p:nvSpPr>
        <p:spPr>
          <a:xfrm>
            <a:off x="3508376" y="5811603"/>
            <a:ext cx="2978184" cy="1015663"/>
          </a:xfrm>
          <a:prstGeom prst="rect">
            <a:avLst/>
          </a:prstGeom>
          <a:noFill/>
        </p:spPr>
        <p:txBody>
          <a:bodyPr wrap="square" rtlCol="0">
            <a:spAutoFit/>
          </a:bodyPr>
          <a:lstStyle/>
          <a:p>
            <a:r>
              <a:rPr kumimoji="1" lang="ja-JP" altLang="en-US" sz="1200" b="1" dirty="0"/>
              <a:t>シーソー型の増幅</a:t>
            </a:r>
            <a:endParaRPr kumimoji="1" lang="en-US" altLang="ja-JP" sz="1200" b="1" dirty="0"/>
          </a:p>
          <a:p>
            <a:r>
              <a:rPr kumimoji="1" lang="ja-JP" altLang="en-US" sz="1200" b="1" dirty="0"/>
              <a:t>力Ｆ</a:t>
            </a:r>
            <a:r>
              <a:rPr kumimoji="1" lang="en-US" altLang="ja-JP" sz="1200" b="1" dirty="0"/>
              <a:t>×</a:t>
            </a:r>
            <a:r>
              <a:rPr kumimoji="1" lang="ja-JP" altLang="en-US" sz="1200" b="1" dirty="0"/>
              <a:t>距離（力点から支点）</a:t>
            </a:r>
            <a:endParaRPr kumimoji="1" lang="en-US" altLang="ja-JP" sz="1200" b="1" dirty="0"/>
          </a:p>
          <a:p>
            <a:r>
              <a:rPr kumimoji="1" lang="ja-JP" altLang="en-US" sz="1200" b="1" dirty="0"/>
              <a:t>＝作用点の力</a:t>
            </a:r>
            <a:r>
              <a:rPr kumimoji="1" lang="en-US" altLang="ja-JP" sz="1200" b="1" dirty="0"/>
              <a:t>×</a:t>
            </a:r>
            <a:r>
              <a:rPr kumimoji="1" lang="ja-JP" altLang="en-US" sz="1200" b="1" dirty="0"/>
              <a:t>距離（支点から作用点）</a:t>
            </a:r>
            <a:endParaRPr kumimoji="1" lang="en-US" altLang="ja-JP" sz="1200" b="1" dirty="0"/>
          </a:p>
          <a:p>
            <a:r>
              <a:rPr kumimoji="1" lang="ja-JP" altLang="en-US" sz="1200" dirty="0"/>
              <a:t>力点にかかる力Ｆが一定でも距離の比で増幅率が変わる。</a:t>
            </a:r>
          </a:p>
        </p:txBody>
      </p:sp>
      <p:grpSp>
        <p:nvGrpSpPr>
          <p:cNvPr id="71" name="グループ化 70">
            <a:extLst>
              <a:ext uri="{FF2B5EF4-FFF2-40B4-BE49-F238E27FC236}">
                <a16:creationId xmlns:a16="http://schemas.microsoft.com/office/drawing/2014/main" id="{ACF11F12-A536-476C-86E0-CEF7F256E758}"/>
              </a:ext>
            </a:extLst>
          </p:cNvPr>
          <p:cNvGrpSpPr/>
          <p:nvPr/>
        </p:nvGrpSpPr>
        <p:grpSpPr>
          <a:xfrm>
            <a:off x="1043281" y="7642780"/>
            <a:ext cx="205526" cy="2177081"/>
            <a:chOff x="1043281" y="7642780"/>
            <a:chExt cx="205526" cy="2177081"/>
          </a:xfrm>
        </p:grpSpPr>
        <p:sp>
          <p:nvSpPr>
            <p:cNvPr id="55" name="正方形/長方形 54">
              <a:extLst>
                <a:ext uri="{FF2B5EF4-FFF2-40B4-BE49-F238E27FC236}">
                  <a16:creationId xmlns:a16="http://schemas.microsoft.com/office/drawing/2014/main" id="{C8B497F1-CE10-4772-B707-954067AC5553}"/>
                </a:ext>
              </a:extLst>
            </p:cNvPr>
            <p:cNvSpPr/>
            <p:nvPr/>
          </p:nvSpPr>
          <p:spPr>
            <a:xfrm>
              <a:off x="1114221" y="7665057"/>
              <a:ext cx="45719" cy="136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433B6DC7-06C8-4DD4-B04A-CA860BC40EA3}"/>
                </a:ext>
              </a:extLst>
            </p:cNvPr>
            <p:cNvSpPr/>
            <p:nvPr/>
          </p:nvSpPr>
          <p:spPr>
            <a:xfrm>
              <a:off x="1043281" y="8619214"/>
              <a:ext cx="205526" cy="1200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ACE6B447-A59E-4A8B-8DD1-C188D4EB9A8C}"/>
                </a:ext>
              </a:extLst>
            </p:cNvPr>
            <p:cNvSpPr/>
            <p:nvPr/>
          </p:nvSpPr>
          <p:spPr>
            <a:xfrm>
              <a:off x="1043281" y="7642780"/>
              <a:ext cx="205526" cy="72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79631787-379E-49AD-84FF-A77A6D514750}"/>
              </a:ext>
            </a:extLst>
          </p:cNvPr>
          <p:cNvSpPr/>
          <p:nvPr/>
        </p:nvSpPr>
        <p:spPr>
          <a:xfrm>
            <a:off x="1114221" y="7847937"/>
            <a:ext cx="45719" cy="710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088F7A95-D60A-4897-B114-F4DD953834AC}"/>
              </a:ext>
            </a:extLst>
          </p:cNvPr>
          <p:cNvSpPr txBox="1"/>
          <p:nvPr/>
        </p:nvSpPr>
        <p:spPr>
          <a:xfrm>
            <a:off x="1414010" y="8994676"/>
            <a:ext cx="804646" cy="461665"/>
          </a:xfrm>
          <a:prstGeom prst="rect">
            <a:avLst/>
          </a:prstGeom>
          <a:noFill/>
        </p:spPr>
        <p:txBody>
          <a:bodyPr wrap="square" rtlCol="0">
            <a:spAutoFit/>
          </a:bodyPr>
          <a:lstStyle/>
          <a:p>
            <a:r>
              <a:rPr kumimoji="1" lang="ja-JP" altLang="en-US" sz="1200" dirty="0"/>
              <a:t>波受け板</a:t>
            </a:r>
            <a:endParaRPr kumimoji="1" lang="en-US" altLang="ja-JP" sz="1200" dirty="0"/>
          </a:p>
          <a:p>
            <a:r>
              <a:rPr kumimoji="1" lang="ja-JP" altLang="en-US" sz="1200" dirty="0"/>
              <a:t>力点</a:t>
            </a:r>
          </a:p>
        </p:txBody>
      </p:sp>
      <p:cxnSp>
        <p:nvCxnSpPr>
          <p:cNvPr id="62" name="直線矢印コネクタ 61">
            <a:extLst>
              <a:ext uri="{FF2B5EF4-FFF2-40B4-BE49-F238E27FC236}">
                <a16:creationId xmlns:a16="http://schemas.microsoft.com/office/drawing/2014/main" id="{F270E9DB-B83D-454D-AB59-619DD46095AE}"/>
              </a:ext>
            </a:extLst>
          </p:cNvPr>
          <p:cNvCxnSpPr>
            <a:stCxn id="59" idx="2"/>
          </p:cNvCxnSpPr>
          <p:nvPr/>
        </p:nvCxnSpPr>
        <p:spPr>
          <a:xfrm>
            <a:off x="1114221" y="7883467"/>
            <a:ext cx="41242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6235A5DE-612F-46FF-BB50-9C2213D2ED41}"/>
              </a:ext>
            </a:extLst>
          </p:cNvPr>
          <p:cNvSpPr txBox="1"/>
          <p:nvPr/>
        </p:nvSpPr>
        <p:spPr>
          <a:xfrm>
            <a:off x="1453785" y="7756509"/>
            <a:ext cx="552931" cy="253916"/>
          </a:xfrm>
          <a:prstGeom prst="rect">
            <a:avLst/>
          </a:prstGeom>
          <a:noFill/>
        </p:spPr>
        <p:txBody>
          <a:bodyPr wrap="square" rtlCol="0">
            <a:spAutoFit/>
          </a:bodyPr>
          <a:lstStyle/>
          <a:p>
            <a:r>
              <a:rPr kumimoji="1" lang="ja-JP" altLang="en-US" sz="1050" dirty="0"/>
              <a:t>支点</a:t>
            </a:r>
          </a:p>
        </p:txBody>
      </p:sp>
      <p:cxnSp>
        <p:nvCxnSpPr>
          <p:cNvPr id="64" name="直線矢印コネクタ 63">
            <a:extLst>
              <a:ext uri="{FF2B5EF4-FFF2-40B4-BE49-F238E27FC236}">
                <a16:creationId xmlns:a16="http://schemas.microsoft.com/office/drawing/2014/main" id="{4E70E664-347C-48DC-9CFB-F3DC90E09508}"/>
              </a:ext>
            </a:extLst>
          </p:cNvPr>
          <p:cNvCxnSpPr>
            <a:cxnSpLocks/>
            <a:stCxn id="57" idx="3"/>
          </p:cNvCxnSpPr>
          <p:nvPr/>
        </p:nvCxnSpPr>
        <p:spPr>
          <a:xfrm>
            <a:off x="1248807" y="9219538"/>
            <a:ext cx="27784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3C899F67-F8AA-439C-BA46-F3A2F08289E4}"/>
              </a:ext>
            </a:extLst>
          </p:cNvPr>
          <p:cNvCxnSpPr>
            <a:cxnSpLocks/>
          </p:cNvCxnSpPr>
          <p:nvPr/>
        </p:nvCxnSpPr>
        <p:spPr>
          <a:xfrm>
            <a:off x="1248807" y="7678854"/>
            <a:ext cx="88376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0EE0ABB2-C33E-4341-A10B-958C71657349}"/>
              </a:ext>
            </a:extLst>
          </p:cNvPr>
          <p:cNvSpPr txBox="1"/>
          <p:nvPr/>
        </p:nvSpPr>
        <p:spPr>
          <a:xfrm>
            <a:off x="2103673" y="7547398"/>
            <a:ext cx="2978184" cy="276999"/>
          </a:xfrm>
          <a:prstGeom prst="rect">
            <a:avLst/>
          </a:prstGeom>
          <a:noFill/>
        </p:spPr>
        <p:txBody>
          <a:bodyPr wrap="square" rtlCol="0">
            <a:spAutoFit/>
          </a:bodyPr>
          <a:lstStyle/>
          <a:p>
            <a:r>
              <a:rPr kumimoji="1" lang="ja-JP" altLang="en-US" sz="1200" dirty="0"/>
              <a:t>作用点（ポンプを押す力に変換）</a:t>
            </a:r>
          </a:p>
        </p:txBody>
      </p:sp>
      <p:sp>
        <p:nvSpPr>
          <p:cNvPr id="80" name="矢印: 上カーブ 79">
            <a:extLst>
              <a:ext uri="{FF2B5EF4-FFF2-40B4-BE49-F238E27FC236}">
                <a16:creationId xmlns:a16="http://schemas.microsoft.com/office/drawing/2014/main" id="{D528BF9B-00EA-4095-9892-181143922021}"/>
              </a:ext>
            </a:extLst>
          </p:cNvPr>
          <p:cNvSpPr/>
          <p:nvPr/>
        </p:nvSpPr>
        <p:spPr>
          <a:xfrm rot="20121190">
            <a:off x="1310606" y="9571637"/>
            <a:ext cx="349312" cy="10880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矢印: 上カーブ 80">
            <a:extLst>
              <a:ext uri="{FF2B5EF4-FFF2-40B4-BE49-F238E27FC236}">
                <a16:creationId xmlns:a16="http://schemas.microsoft.com/office/drawing/2014/main" id="{A149658B-7546-422D-9EDB-DBCDD0640F0D}"/>
              </a:ext>
            </a:extLst>
          </p:cNvPr>
          <p:cNvSpPr/>
          <p:nvPr/>
        </p:nvSpPr>
        <p:spPr>
          <a:xfrm rot="792727" flipH="1">
            <a:off x="560457" y="9561850"/>
            <a:ext cx="408609" cy="1526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テキスト ボックス 81">
            <a:extLst>
              <a:ext uri="{FF2B5EF4-FFF2-40B4-BE49-F238E27FC236}">
                <a16:creationId xmlns:a16="http://schemas.microsoft.com/office/drawing/2014/main" id="{7FFE5391-7A48-4FE7-BAFC-1BE2FE2DADFB}"/>
              </a:ext>
            </a:extLst>
          </p:cNvPr>
          <p:cNvSpPr txBox="1"/>
          <p:nvPr/>
        </p:nvSpPr>
        <p:spPr>
          <a:xfrm>
            <a:off x="2385391" y="8126233"/>
            <a:ext cx="3429328" cy="830997"/>
          </a:xfrm>
          <a:prstGeom prst="rect">
            <a:avLst/>
          </a:prstGeom>
          <a:noFill/>
        </p:spPr>
        <p:txBody>
          <a:bodyPr wrap="square" rtlCol="0">
            <a:spAutoFit/>
          </a:bodyPr>
          <a:lstStyle/>
          <a:p>
            <a:r>
              <a:rPr kumimoji="1" lang="ja-JP" altLang="en-US" sz="1200" dirty="0"/>
              <a:t>波の力を波受け板で受け止め、支点を介して作用点に力を増幅して伝える。　その増幅した力でポンプ部を押して圧力空気を作り蓄圧タンクへと送る。</a:t>
            </a:r>
          </a:p>
        </p:txBody>
      </p:sp>
      <p:cxnSp>
        <p:nvCxnSpPr>
          <p:cNvPr id="4" name="直線矢印コネクタ 3">
            <a:extLst>
              <a:ext uri="{FF2B5EF4-FFF2-40B4-BE49-F238E27FC236}">
                <a16:creationId xmlns:a16="http://schemas.microsoft.com/office/drawing/2014/main" id="{C9FED476-BCBA-30C4-5EE1-D71A3AF11E79}"/>
              </a:ext>
            </a:extLst>
          </p:cNvPr>
          <p:cNvCxnSpPr>
            <a:cxnSpLocks/>
            <a:stCxn id="50" idx="0"/>
          </p:cNvCxnSpPr>
          <p:nvPr/>
        </p:nvCxnSpPr>
        <p:spPr>
          <a:xfrm flipV="1">
            <a:off x="952883" y="6684991"/>
            <a:ext cx="0" cy="142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4" name="図 5" descr="ロゴ&#10;&#10;説明は自動で生成されたものです">
            <a:extLst>
              <a:ext uri="{FF2B5EF4-FFF2-40B4-BE49-F238E27FC236}">
                <a16:creationId xmlns:a16="http://schemas.microsoft.com/office/drawing/2014/main" id="{FBFE63E1-C0CE-4850-A96E-4164C10D7553}"/>
              </a:ext>
            </a:extLst>
          </p:cNvPr>
          <p:cNvPicPr>
            <a:picLocks noChangeAspect="1"/>
          </p:cNvPicPr>
          <p:nvPr/>
        </p:nvPicPr>
        <p:blipFill>
          <a:blip r:embed="rId3"/>
          <a:stretch>
            <a:fillRect/>
          </a:stretch>
        </p:blipFill>
        <p:spPr>
          <a:xfrm>
            <a:off x="2226500" y="4270405"/>
            <a:ext cx="2186390" cy="1455552"/>
          </a:xfrm>
          <a:prstGeom prst="rect">
            <a:avLst/>
          </a:prstGeom>
        </p:spPr>
      </p:pic>
      <p:pic>
        <p:nvPicPr>
          <p:cNvPr id="56" name="図 6" descr="時計, 記号 が含まれている画像&#10;&#10;説明は自動で生成されたものです">
            <a:extLst>
              <a:ext uri="{FF2B5EF4-FFF2-40B4-BE49-F238E27FC236}">
                <a16:creationId xmlns:a16="http://schemas.microsoft.com/office/drawing/2014/main" id="{C2A84793-18A5-4A36-BCF9-B8B1BB9E4634}"/>
              </a:ext>
            </a:extLst>
          </p:cNvPr>
          <p:cNvPicPr>
            <a:picLocks noChangeAspect="1"/>
          </p:cNvPicPr>
          <p:nvPr/>
        </p:nvPicPr>
        <p:blipFill>
          <a:blip r:embed="rId4"/>
          <a:stretch>
            <a:fillRect/>
          </a:stretch>
        </p:blipFill>
        <p:spPr>
          <a:xfrm>
            <a:off x="1008431" y="4072978"/>
            <a:ext cx="785499" cy="1206709"/>
          </a:xfrm>
          <a:prstGeom prst="rect">
            <a:avLst/>
          </a:prstGeom>
        </p:spPr>
      </p:pic>
    </p:spTree>
    <p:extLst>
      <p:ext uri="{BB962C8B-B14F-4D97-AF65-F5344CB8AC3E}">
        <p14:creationId xmlns:p14="http://schemas.microsoft.com/office/powerpoint/2010/main" val="135457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波力増幅回収装置の特徴</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3</a:t>
            </a:fld>
            <a:endParaRPr kumimoji="1" lang="ja-JP" altLang="en-US"/>
          </a:p>
        </p:txBody>
      </p:sp>
      <p:grpSp>
        <p:nvGrpSpPr>
          <p:cNvPr id="21" name="グループ化 20">
            <a:extLst>
              <a:ext uri="{FF2B5EF4-FFF2-40B4-BE49-F238E27FC236}">
                <a16:creationId xmlns:a16="http://schemas.microsoft.com/office/drawing/2014/main" id="{D7DBA321-8DA8-4A44-8DE3-4B7E4C3CCF8D}"/>
              </a:ext>
            </a:extLst>
          </p:cNvPr>
          <p:cNvGrpSpPr/>
          <p:nvPr/>
        </p:nvGrpSpPr>
        <p:grpSpPr>
          <a:xfrm>
            <a:off x="239547" y="3136654"/>
            <a:ext cx="3411060" cy="490703"/>
            <a:chOff x="-2113987" y="2159509"/>
            <a:chExt cx="3411060" cy="490703"/>
          </a:xfrm>
        </p:grpSpPr>
        <p:sp>
          <p:nvSpPr>
            <p:cNvPr id="22" name="テキスト ボックス 21">
              <a:extLst>
                <a:ext uri="{FF2B5EF4-FFF2-40B4-BE49-F238E27FC236}">
                  <a16:creationId xmlns:a16="http://schemas.microsoft.com/office/drawing/2014/main" id="{6B36EE94-E35E-41E3-B695-5048ACE6FFCF}"/>
                </a:ext>
              </a:extLst>
            </p:cNvPr>
            <p:cNvSpPr txBox="1"/>
            <p:nvPr/>
          </p:nvSpPr>
          <p:spPr>
            <a:xfrm>
              <a:off x="-1926886" y="2188547"/>
              <a:ext cx="3223959" cy="461665"/>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特徴</a:t>
              </a:r>
              <a:r>
                <a:rPr kumimoji="1" lang="en-US" altLang="ja-JP" sz="1200" b="1" dirty="0">
                  <a:latin typeface="メイリオ" panose="020B0604030504040204" pitchFamily="50" charset="-128"/>
                  <a:ea typeface="メイリオ" panose="020B0604030504040204" pitchFamily="50" charset="-128"/>
                </a:rPr>
                <a:t>2 : </a:t>
              </a:r>
              <a:r>
                <a:rPr kumimoji="1" lang="ja-JP" altLang="en-US" sz="1200" b="1" dirty="0">
                  <a:latin typeface="メイリオ" panose="020B0604030504040204" pitchFamily="50" charset="-128"/>
                  <a:ea typeface="メイリオ" panose="020B0604030504040204" pitchFamily="50" charset="-128"/>
                </a:rPr>
                <a:t>波の穏やかな護岸壁でのエネルギー</a:t>
              </a:r>
              <a:br>
                <a:rPr kumimoji="1" lang="en-US" altLang="ja-JP" sz="1200" b="1" dirty="0">
                  <a:latin typeface="メイリオ" panose="020B0604030504040204" pitchFamily="50" charset="-128"/>
                  <a:ea typeface="メイリオ" panose="020B0604030504040204" pitchFamily="50" charset="-128"/>
                </a:rPr>
              </a:br>
              <a:r>
                <a:rPr kumimoji="1" lang="ja-JP" altLang="en-US" sz="1200" b="1" dirty="0">
                  <a:latin typeface="メイリオ" panose="020B0604030504040204" pitchFamily="50" charset="-128"/>
                  <a:ea typeface="メイリオ" panose="020B0604030504040204" pitchFamily="50" charset="-128"/>
                </a:rPr>
                <a:t>　　　　回収の実現</a:t>
              </a:r>
            </a:p>
          </p:txBody>
        </p:sp>
        <p:sp>
          <p:nvSpPr>
            <p:cNvPr id="23" name="正方形/長方形 22">
              <a:extLst>
                <a:ext uri="{FF2B5EF4-FFF2-40B4-BE49-F238E27FC236}">
                  <a16:creationId xmlns:a16="http://schemas.microsoft.com/office/drawing/2014/main" id="{4F091331-716C-45F8-A708-2EC6D10EEF67}"/>
                </a:ext>
              </a:extLst>
            </p:cNvPr>
            <p:cNvSpPr/>
            <p:nvPr/>
          </p:nvSpPr>
          <p:spPr>
            <a:xfrm>
              <a:off x="-2113987" y="2159509"/>
              <a:ext cx="172530" cy="276999"/>
            </a:xfrm>
            <a:prstGeom prst="rect">
              <a:avLst/>
            </a:prstGeom>
            <a:solidFill>
              <a:srgbClr val="558ED5"/>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34D076F8-F6B4-4AC3-9A02-620561343BC1}"/>
              </a:ext>
            </a:extLst>
          </p:cNvPr>
          <p:cNvSpPr txBox="1"/>
          <p:nvPr/>
        </p:nvSpPr>
        <p:spPr>
          <a:xfrm>
            <a:off x="138453" y="3586392"/>
            <a:ext cx="3480103" cy="2115964"/>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波の穏やかな地域では、波のエネルギーの利用が困難であったが、「てこの原理」を利用して力点と支点、支点と作用点との距離の比率を変えることで、小さな力を大きな力に増幅する。その比率は設置する護岸壁の状況に応じて任意に設定が可能である。そのため、小さな波でも波のエネルギーの利用が可能となることから、外洋に発電設備を設置する必要がない。従って、既存の波力発電で課題であった、発電設備の設置場所の問題が解消される。本装置では増幅部を伸縮可能とし、海面の高さに応じて、波受け部が上下に移動することで、常に最適な条件で波のエネルギーを受け止め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AB17B89-5DA3-48BE-AE80-4A93E9A0B8EA}"/>
              </a:ext>
            </a:extLst>
          </p:cNvPr>
          <p:cNvSpPr txBox="1"/>
          <p:nvPr/>
        </p:nvSpPr>
        <p:spPr>
          <a:xfrm>
            <a:off x="96398" y="1608979"/>
            <a:ext cx="3264946" cy="1469633"/>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開口部を設けることで、流入してくる波と護岸壁で反射して流出する波の両方の運動エネルギーの利用を可能とする。波の方向が反転するたびに波受け部で波を受け止め交互に圧縮ポンプ部を押して、圧縮空気を蓄圧タンクに送る工程の繰り返しが可能となる。これにより、打ち寄せる波と戻る波の双方向からの波を利用することができ、エネルギー効率の向上を見込める。</a:t>
            </a:r>
            <a:endParaRPr kumimoji="1" lang="en-US" altLang="ja-JP" sz="1050" dirty="0">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AEF53951-2C79-4A3B-86FE-424750B9779E}"/>
              </a:ext>
            </a:extLst>
          </p:cNvPr>
          <p:cNvGrpSpPr/>
          <p:nvPr/>
        </p:nvGrpSpPr>
        <p:grpSpPr>
          <a:xfrm>
            <a:off x="239546" y="1261048"/>
            <a:ext cx="3434964" cy="307889"/>
            <a:chOff x="379721" y="1113742"/>
            <a:chExt cx="3434964" cy="307889"/>
          </a:xfrm>
        </p:grpSpPr>
        <p:sp>
          <p:nvSpPr>
            <p:cNvPr id="28" name="テキスト ボックス 27">
              <a:extLst>
                <a:ext uri="{FF2B5EF4-FFF2-40B4-BE49-F238E27FC236}">
                  <a16:creationId xmlns:a16="http://schemas.microsoft.com/office/drawing/2014/main" id="{85C6E114-AC40-4D40-875A-EE46E3B52FCF}"/>
                </a:ext>
              </a:extLst>
            </p:cNvPr>
            <p:cNvSpPr txBox="1"/>
            <p:nvPr/>
          </p:nvSpPr>
          <p:spPr>
            <a:xfrm>
              <a:off x="552253" y="1144632"/>
              <a:ext cx="3262432" cy="276999"/>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特徴１：打ち寄せる波と戻る波の両方の利用</a:t>
              </a:r>
              <a:endParaRPr kumimoji="1" lang="ja-JP" altLang="en-US" sz="1200" b="1" dirty="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2E90BAFC-8A41-4E33-9F03-D1F440EF0602}"/>
                </a:ext>
              </a:extLst>
            </p:cNvPr>
            <p:cNvSpPr/>
            <p:nvPr/>
          </p:nvSpPr>
          <p:spPr>
            <a:xfrm>
              <a:off x="379721" y="1113742"/>
              <a:ext cx="172531" cy="276999"/>
            </a:xfrm>
            <a:prstGeom prst="rect">
              <a:avLst/>
            </a:prstGeom>
            <a:solidFill>
              <a:srgbClr val="558ED5"/>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307E30EE-DA2F-4FDD-BA89-CBD413FA9438}"/>
              </a:ext>
            </a:extLst>
          </p:cNvPr>
          <p:cNvPicPr>
            <a:picLocks noChangeAspect="1"/>
          </p:cNvPicPr>
          <p:nvPr/>
        </p:nvPicPr>
        <p:blipFill>
          <a:blip r:embed="rId3"/>
          <a:stretch>
            <a:fillRect/>
          </a:stretch>
        </p:blipFill>
        <p:spPr>
          <a:xfrm rot="5400000">
            <a:off x="3557794" y="1649189"/>
            <a:ext cx="2963361" cy="2653979"/>
          </a:xfrm>
          <a:prstGeom prst="rect">
            <a:avLst/>
          </a:prstGeom>
        </p:spPr>
      </p:pic>
      <p:sp>
        <p:nvSpPr>
          <p:cNvPr id="31" name="テキスト ボックス 30">
            <a:extLst>
              <a:ext uri="{FF2B5EF4-FFF2-40B4-BE49-F238E27FC236}">
                <a16:creationId xmlns:a16="http://schemas.microsoft.com/office/drawing/2014/main" id="{7A8EAC97-06D9-403C-9A8C-393B290340B0}"/>
              </a:ext>
            </a:extLst>
          </p:cNvPr>
          <p:cNvSpPr txBox="1"/>
          <p:nvPr/>
        </p:nvSpPr>
        <p:spPr>
          <a:xfrm>
            <a:off x="3643312" y="1241775"/>
            <a:ext cx="2700338" cy="276999"/>
          </a:xfrm>
          <a:prstGeom prst="rect">
            <a:avLst/>
          </a:prstGeom>
          <a:noFill/>
        </p:spPr>
        <p:txBody>
          <a:bodyPr wrap="square" rtlCol="0">
            <a:spAutoFit/>
          </a:bodyPr>
          <a:lstStyle/>
          <a:p>
            <a:pPr algn="ctr"/>
            <a:r>
              <a:rPr kumimoji="1" lang="ja-JP" altLang="en-US" sz="1200" b="1" dirty="0">
                <a:solidFill>
                  <a:srgbClr val="0070C0"/>
                </a:solidFill>
              </a:rPr>
              <a:t>原理モデル</a:t>
            </a:r>
          </a:p>
        </p:txBody>
      </p:sp>
      <p:sp>
        <p:nvSpPr>
          <p:cNvPr id="32" name="テキスト ボックス 31">
            <a:extLst>
              <a:ext uri="{FF2B5EF4-FFF2-40B4-BE49-F238E27FC236}">
                <a16:creationId xmlns:a16="http://schemas.microsoft.com/office/drawing/2014/main" id="{F4CF85EE-C002-44E7-8704-59CA70C10CF1}"/>
              </a:ext>
            </a:extLst>
          </p:cNvPr>
          <p:cNvSpPr txBox="1"/>
          <p:nvPr/>
        </p:nvSpPr>
        <p:spPr>
          <a:xfrm>
            <a:off x="4598607" y="4207989"/>
            <a:ext cx="2630032" cy="261610"/>
          </a:xfrm>
          <a:prstGeom prst="rect">
            <a:avLst/>
          </a:prstGeom>
          <a:noFill/>
        </p:spPr>
        <p:txBody>
          <a:bodyPr wrap="square" rtlCol="0">
            <a:spAutoFit/>
          </a:bodyPr>
          <a:lstStyle/>
          <a:p>
            <a:pPr algn="ctr"/>
            <a:r>
              <a:rPr kumimoji="1" lang="ja-JP" altLang="en-US" sz="1100" dirty="0">
                <a:solidFill>
                  <a:schemeClr val="bg1"/>
                </a:solidFill>
              </a:rPr>
              <a:t>特許出願中</a:t>
            </a:r>
          </a:p>
        </p:txBody>
      </p:sp>
      <p:grpSp>
        <p:nvGrpSpPr>
          <p:cNvPr id="33" name="グループ化 32">
            <a:extLst>
              <a:ext uri="{FF2B5EF4-FFF2-40B4-BE49-F238E27FC236}">
                <a16:creationId xmlns:a16="http://schemas.microsoft.com/office/drawing/2014/main" id="{06311E96-1DC7-4CE0-915E-00400562F39C}"/>
              </a:ext>
            </a:extLst>
          </p:cNvPr>
          <p:cNvGrpSpPr/>
          <p:nvPr/>
        </p:nvGrpSpPr>
        <p:grpSpPr>
          <a:xfrm>
            <a:off x="3901983" y="4601881"/>
            <a:ext cx="2464481" cy="1746632"/>
            <a:chOff x="92045" y="907215"/>
            <a:chExt cx="2464481" cy="1746632"/>
          </a:xfrm>
        </p:grpSpPr>
        <p:sp>
          <p:nvSpPr>
            <p:cNvPr id="34" name="テキスト ボックス 33">
              <a:extLst>
                <a:ext uri="{FF2B5EF4-FFF2-40B4-BE49-F238E27FC236}">
                  <a16:creationId xmlns:a16="http://schemas.microsoft.com/office/drawing/2014/main" id="{064E62E0-7915-46DB-84CC-B393AD7C8B90}"/>
                </a:ext>
              </a:extLst>
            </p:cNvPr>
            <p:cNvSpPr txBox="1"/>
            <p:nvPr/>
          </p:nvSpPr>
          <p:spPr>
            <a:xfrm>
              <a:off x="121191" y="1184214"/>
              <a:ext cx="2435335" cy="1469633"/>
            </a:xfrm>
            <a:prstGeom prst="rect">
              <a:avLst/>
            </a:prstGeom>
            <a:noFill/>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本回収装置は蓄圧タンク部に溜めた圧縮空気によりタービン類を回転させることで発電を行う。この蓄圧タンク部は陸上への設置が可能であることから、発電装置も同様に陸上に設置が可能である。この特性により、波力発電の設備コストが著しく小さくなることが見込める。</a:t>
              </a:r>
              <a:endParaRPr lang="en-US" altLang="ja-JP" sz="1050" dirty="0">
                <a:latin typeface="メイリオ" panose="020B0604030504040204" pitchFamily="50" charset="-128"/>
                <a:ea typeface="メイリオ" panose="020B0604030504040204" pitchFamily="50" charset="-128"/>
              </a:endParaRPr>
            </a:p>
          </p:txBody>
        </p:sp>
        <p:grpSp>
          <p:nvGrpSpPr>
            <p:cNvPr id="35" name="グループ化 34">
              <a:extLst>
                <a:ext uri="{FF2B5EF4-FFF2-40B4-BE49-F238E27FC236}">
                  <a16:creationId xmlns:a16="http://schemas.microsoft.com/office/drawing/2014/main" id="{F91EA817-07B5-416D-9182-8AE85EFD9F27}"/>
                </a:ext>
              </a:extLst>
            </p:cNvPr>
            <p:cNvGrpSpPr/>
            <p:nvPr/>
          </p:nvGrpSpPr>
          <p:grpSpPr>
            <a:xfrm>
              <a:off x="92045" y="907215"/>
              <a:ext cx="2154165" cy="307889"/>
              <a:chOff x="379721" y="1113742"/>
              <a:chExt cx="2154165" cy="307889"/>
            </a:xfrm>
          </p:grpSpPr>
          <p:sp>
            <p:nvSpPr>
              <p:cNvPr id="36" name="テキスト ボックス 35">
                <a:extLst>
                  <a:ext uri="{FF2B5EF4-FFF2-40B4-BE49-F238E27FC236}">
                    <a16:creationId xmlns:a16="http://schemas.microsoft.com/office/drawing/2014/main" id="{7420C19C-F547-475B-8942-72D7DF3305C0}"/>
                  </a:ext>
                </a:extLst>
              </p:cNvPr>
              <p:cNvSpPr txBox="1"/>
              <p:nvPr/>
            </p:nvSpPr>
            <p:spPr>
              <a:xfrm>
                <a:off x="552253" y="1144632"/>
                <a:ext cx="1981633" cy="276999"/>
              </a:xfrm>
              <a:prstGeom prst="rect">
                <a:avLst/>
              </a:prstGeom>
              <a:noFill/>
            </p:spPr>
            <p:txBody>
              <a:bodyPr wrap="none" rtlCol="0">
                <a:spAutoFit/>
              </a:bodyPr>
              <a:lstStyle/>
              <a:p>
                <a:r>
                  <a:rPr lang="ja-JP" altLang="en-US" sz="1200" b="1" dirty="0">
                    <a:latin typeface="メイリオ" panose="020B0604030504040204" pitchFamily="50" charset="-128"/>
                    <a:ea typeface="メイリオ" panose="020B0604030504040204" pitchFamily="50" charset="-128"/>
                  </a:rPr>
                  <a:t>特徴</a:t>
                </a:r>
                <a:r>
                  <a:rPr lang="en-US" altLang="ja-JP" sz="1200" b="1" dirty="0">
                    <a:latin typeface="メイリオ" panose="020B0604030504040204" pitchFamily="50" charset="-128"/>
                    <a:ea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rPr>
                  <a:t>：設備コストの低下</a:t>
                </a:r>
                <a:endParaRPr kumimoji="1" lang="ja-JP" altLang="en-US" sz="1200" b="1"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8C0E4438-5E46-49A4-8B58-C028203CBCF2}"/>
                  </a:ext>
                </a:extLst>
              </p:cNvPr>
              <p:cNvSpPr/>
              <p:nvPr/>
            </p:nvSpPr>
            <p:spPr>
              <a:xfrm>
                <a:off x="379721" y="1113742"/>
                <a:ext cx="172531" cy="276999"/>
              </a:xfrm>
              <a:prstGeom prst="rect">
                <a:avLst/>
              </a:prstGeom>
              <a:solidFill>
                <a:srgbClr val="558ED5"/>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8" name="グループ化 37">
            <a:extLst>
              <a:ext uri="{FF2B5EF4-FFF2-40B4-BE49-F238E27FC236}">
                <a16:creationId xmlns:a16="http://schemas.microsoft.com/office/drawing/2014/main" id="{D6A9B94A-4D49-46FC-B6BE-18E1958EB326}"/>
              </a:ext>
            </a:extLst>
          </p:cNvPr>
          <p:cNvGrpSpPr/>
          <p:nvPr/>
        </p:nvGrpSpPr>
        <p:grpSpPr>
          <a:xfrm>
            <a:off x="201943" y="5777849"/>
            <a:ext cx="3224428" cy="321398"/>
            <a:chOff x="-2071095" y="5038976"/>
            <a:chExt cx="3224428" cy="321398"/>
          </a:xfrm>
        </p:grpSpPr>
        <p:sp>
          <p:nvSpPr>
            <p:cNvPr id="39" name="テキスト ボックス 38">
              <a:extLst>
                <a:ext uri="{FF2B5EF4-FFF2-40B4-BE49-F238E27FC236}">
                  <a16:creationId xmlns:a16="http://schemas.microsoft.com/office/drawing/2014/main" id="{59F58642-F845-47F9-BFFE-DBAF26D03A99}"/>
                </a:ext>
              </a:extLst>
            </p:cNvPr>
            <p:cNvSpPr txBox="1"/>
            <p:nvPr/>
          </p:nvSpPr>
          <p:spPr>
            <a:xfrm>
              <a:off x="-1916738" y="5083375"/>
              <a:ext cx="3070071"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特徴</a:t>
              </a:r>
              <a:r>
                <a:rPr lang="en-US" altLang="ja-JP" sz="1200" b="1" dirty="0">
                  <a:latin typeface="メイリオ" panose="020B0604030504040204" pitchFamily="50" charset="-128"/>
                  <a:ea typeface="メイリオ" panose="020B0604030504040204" pitchFamily="50" charset="-128"/>
                </a:rPr>
                <a:t>4</a:t>
              </a:r>
              <a:r>
                <a:rPr kumimoji="1" lang="en-US" altLang="ja-JP" sz="1200" b="1" dirty="0">
                  <a:latin typeface="メイリオ" panose="020B0604030504040204" pitchFamily="50" charset="-128"/>
                  <a:ea typeface="メイリオ" panose="020B0604030504040204" pitchFamily="50" charset="-128"/>
                </a:rPr>
                <a:t> : </a:t>
              </a:r>
              <a:r>
                <a:rPr kumimoji="1" lang="ja-JP" altLang="en-US" sz="1200" b="1" dirty="0">
                  <a:latin typeface="メイリオ" panose="020B0604030504040204" pitchFamily="50" charset="-128"/>
                  <a:ea typeface="メイリオ" panose="020B0604030504040204" pitchFamily="50" charset="-128"/>
                </a:rPr>
                <a:t>潮位の変化や災害時に柔軟に対応</a:t>
              </a:r>
            </a:p>
          </p:txBody>
        </p:sp>
        <p:sp>
          <p:nvSpPr>
            <p:cNvPr id="40" name="正方形/長方形 39">
              <a:extLst>
                <a:ext uri="{FF2B5EF4-FFF2-40B4-BE49-F238E27FC236}">
                  <a16:creationId xmlns:a16="http://schemas.microsoft.com/office/drawing/2014/main" id="{91BB56EC-92CD-4593-82E6-ABB12C5BAA71}"/>
                </a:ext>
              </a:extLst>
            </p:cNvPr>
            <p:cNvSpPr/>
            <p:nvPr/>
          </p:nvSpPr>
          <p:spPr>
            <a:xfrm>
              <a:off x="-2071095" y="5038976"/>
              <a:ext cx="171743" cy="278670"/>
            </a:xfrm>
            <a:prstGeom prst="rect">
              <a:avLst/>
            </a:prstGeom>
            <a:solidFill>
              <a:srgbClr val="558ED5"/>
            </a:solidFill>
            <a:ln>
              <a:solidFill>
                <a:srgbClr val="55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AB2F41B9-8BA7-426C-9DBF-D6D91DC2AB62}"/>
              </a:ext>
            </a:extLst>
          </p:cNvPr>
          <p:cNvSpPr txBox="1"/>
          <p:nvPr/>
        </p:nvSpPr>
        <p:spPr>
          <a:xfrm>
            <a:off x="96398" y="6271986"/>
            <a:ext cx="6554923" cy="961802"/>
          </a:xfrm>
          <a:prstGeom prst="rect">
            <a:avLst/>
          </a:prstGeom>
          <a:noFill/>
        </p:spPr>
        <p:txBody>
          <a:bodyPr wrap="square" rtlCol="0">
            <a:spAutoFit/>
          </a:bodyPr>
          <a:lstStyle/>
          <a:p>
            <a:pPr>
              <a:spcAft>
                <a:spcPts val="900"/>
              </a:spcAft>
            </a:pPr>
            <a:r>
              <a:rPr lang="en-US" altLang="ja-JP" sz="1200" b="1" dirty="0">
                <a:latin typeface="メイリオ" panose="020B0604030504040204" pitchFamily="50" charset="-128"/>
                <a:ea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rPr>
              <a:t> 潮位の変化への対策</a:t>
            </a:r>
            <a:endParaRPr lang="en-US" altLang="ja-JP" sz="1200" b="1"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波受け部の比重を海水よりも軽くすることで、波受け部をフロートとする。フロート部の浮力によって、潮位に応じてスライド部が伸縮し、波受け部の波受けに適正な位置での維持が可能となる。 従って、常に最適な状態で装置が稼働できることから、環境の変化に依ることなく効率の良い発電が見込める。</a:t>
            </a:r>
            <a:endParaRPr kumimoji="1" lang="en-US" altLang="ja-JP" sz="105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CCD8CF5C-D4F2-41CE-B11F-B076B50DC0AF}"/>
              </a:ext>
            </a:extLst>
          </p:cNvPr>
          <p:cNvSpPr txBox="1"/>
          <p:nvPr/>
        </p:nvSpPr>
        <p:spPr>
          <a:xfrm>
            <a:off x="96398" y="7339942"/>
            <a:ext cx="6554923" cy="961802"/>
          </a:xfrm>
          <a:prstGeom prst="rect">
            <a:avLst/>
          </a:prstGeom>
          <a:noFill/>
        </p:spPr>
        <p:txBody>
          <a:bodyPr wrap="square" rtlCol="0">
            <a:spAutoFit/>
          </a:bodyPr>
          <a:lstStyle/>
          <a:p>
            <a:pPr>
              <a:spcAft>
                <a:spcPts val="900"/>
              </a:spcAft>
            </a:pPr>
            <a:r>
              <a:rPr lang="en-US" altLang="ja-JP" sz="1200" b="1" dirty="0">
                <a:latin typeface="メイリオ" panose="020B0604030504040204" pitchFamily="50" charset="-128"/>
                <a:ea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rPr>
              <a:t> 台風など災害時の対策</a:t>
            </a:r>
            <a:endParaRPr lang="en-US" altLang="ja-JP" sz="1200" b="1"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潮位センサー等で検出した波の高さが台風等で異様に高まった時、スライド部にワイヤー等を接続して、ウインチ等で波受け部の巻き上げが可能な構造とする。これにより、災害時に波受け部の破損を防ぎ、メンテナンス等のコスト削減が見込める。</a:t>
            </a:r>
            <a:endParaRPr kumimoji="1" lang="en-US" altLang="ja-JP" sz="105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B2E476F3-E6BA-47A4-8246-630EABA1893F}"/>
              </a:ext>
            </a:extLst>
          </p:cNvPr>
          <p:cNvSpPr txBox="1"/>
          <p:nvPr/>
        </p:nvSpPr>
        <p:spPr>
          <a:xfrm>
            <a:off x="96398" y="8480143"/>
            <a:ext cx="6554923" cy="923330"/>
          </a:xfrm>
          <a:prstGeom prst="rect">
            <a:avLst/>
          </a:prstGeom>
          <a:noFill/>
        </p:spPr>
        <p:txBody>
          <a:bodyPr wrap="square" rtlCol="0">
            <a:spAutoFit/>
          </a:bodyPr>
          <a:lstStyle/>
          <a:p>
            <a:r>
              <a:rPr kumimoji="1" lang="en-US" altLang="ja-JP" b="1" dirty="0">
                <a:solidFill>
                  <a:srgbClr val="002060"/>
                </a:solidFill>
              </a:rPr>
              <a:t>2022</a:t>
            </a:r>
            <a:r>
              <a:rPr kumimoji="1" lang="ja-JP" altLang="en-US" b="1" dirty="0">
                <a:solidFill>
                  <a:srgbClr val="002060"/>
                </a:solidFill>
              </a:rPr>
              <a:t>年</a:t>
            </a:r>
            <a:r>
              <a:rPr kumimoji="1" lang="en-US" altLang="ja-JP" b="1" dirty="0">
                <a:solidFill>
                  <a:srgbClr val="002060"/>
                </a:solidFill>
              </a:rPr>
              <a:t>11</a:t>
            </a:r>
            <a:r>
              <a:rPr kumimoji="1" lang="ja-JP" altLang="en-US" b="1" dirty="0">
                <a:solidFill>
                  <a:srgbClr val="002060"/>
                </a:solidFill>
              </a:rPr>
              <a:t>月中旬</a:t>
            </a:r>
            <a:r>
              <a:rPr kumimoji="1" lang="ja-JP" altLang="en-US" dirty="0"/>
              <a:t>より泉大津フェニックス埠頭で、機能モデルでの実証検証を予定。</a:t>
            </a:r>
            <a:endParaRPr kumimoji="1" lang="en-US" altLang="ja-JP" dirty="0"/>
          </a:p>
          <a:p>
            <a:r>
              <a:rPr kumimoji="1" lang="en-US" altLang="ja-JP" b="1" dirty="0">
                <a:solidFill>
                  <a:srgbClr val="002060"/>
                </a:solidFill>
              </a:rPr>
              <a:t>2025</a:t>
            </a:r>
            <a:r>
              <a:rPr kumimoji="1" lang="ja-JP" altLang="en-US" b="1" dirty="0">
                <a:solidFill>
                  <a:srgbClr val="002060"/>
                </a:solidFill>
              </a:rPr>
              <a:t>年大阪万博に出展を予定。</a:t>
            </a:r>
          </a:p>
        </p:txBody>
      </p:sp>
    </p:spTree>
    <p:extLst>
      <p:ext uri="{BB962C8B-B14F-4D97-AF65-F5344CB8AC3E}">
        <p14:creationId xmlns:p14="http://schemas.microsoft.com/office/powerpoint/2010/main" val="3784908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010CD71F-AA01-5EC0-D5CD-82E5E0347A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097" y="1696979"/>
            <a:ext cx="3258903" cy="1991552"/>
          </a:xfrm>
          <a:prstGeom prst="rect">
            <a:avLst/>
          </a:prstGeom>
        </p:spPr>
      </p:pic>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波力調査実験地</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4</a:t>
            </a:fld>
            <a:endParaRPr kumimoji="1" lang="ja-JP" altLang="en-US"/>
          </a:p>
        </p:txBody>
      </p:sp>
      <p:sp>
        <p:nvSpPr>
          <p:cNvPr id="32" name="テキスト ボックス 31">
            <a:extLst>
              <a:ext uri="{FF2B5EF4-FFF2-40B4-BE49-F238E27FC236}">
                <a16:creationId xmlns:a16="http://schemas.microsoft.com/office/drawing/2014/main" id="{F4CF85EE-C002-44E7-8704-59CA70C10CF1}"/>
              </a:ext>
            </a:extLst>
          </p:cNvPr>
          <p:cNvSpPr txBox="1"/>
          <p:nvPr/>
        </p:nvSpPr>
        <p:spPr>
          <a:xfrm>
            <a:off x="4598607" y="4207989"/>
            <a:ext cx="2630032" cy="261610"/>
          </a:xfrm>
          <a:prstGeom prst="rect">
            <a:avLst/>
          </a:prstGeom>
          <a:noFill/>
        </p:spPr>
        <p:txBody>
          <a:bodyPr wrap="square" rtlCol="0">
            <a:spAutoFit/>
          </a:bodyPr>
          <a:lstStyle/>
          <a:p>
            <a:pPr algn="ctr"/>
            <a:r>
              <a:rPr kumimoji="1" lang="ja-JP" altLang="en-US" sz="1100" dirty="0">
                <a:solidFill>
                  <a:schemeClr val="bg1"/>
                </a:solidFill>
              </a:rPr>
              <a:t>特許出願中</a:t>
            </a:r>
          </a:p>
        </p:txBody>
      </p:sp>
      <p:sp>
        <p:nvSpPr>
          <p:cNvPr id="30" name="タイトル 1">
            <a:extLst>
              <a:ext uri="{FF2B5EF4-FFF2-40B4-BE49-F238E27FC236}">
                <a16:creationId xmlns:a16="http://schemas.microsoft.com/office/drawing/2014/main" id="{253BC64B-D8C2-2A51-5EBA-3510D02BD23E}"/>
              </a:ext>
            </a:extLst>
          </p:cNvPr>
          <p:cNvSpPr txBox="1">
            <a:spLocks/>
          </p:cNvSpPr>
          <p:nvPr/>
        </p:nvSpPr>
        <p:spPr>
          <a:xfrm>
            <a:off x="256771" y="1452147"/>
            <a:ext cx="3172229" cy="19634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1200" b="1" dirty="0">
                <a:solidFill>
                  <a:srgbClr val="002060"/>
                </a:solidFill>
              </a:rPr>
              <a:t>泉大津フェニックス埠頭　占有許可済</a:t>
            </a:r>
          </a:p>
        </p:txBody>
      </p:sp>
      <p:pic>
        <p:nvPicPr>
          <p:cNvPr id="44" name="図 43" descr="ケース が含まれている画像&#10;&#10;自動的に生成された説明">
            <a:extLst>
              <a:ext uri="{FF2B5EF4-FFF2-40B4-BE49-F238E27FC236}">
                <a16:creationId xmlns:a16="http://schemas.microsoft.com/office/drawing/2014/main" id="{DBF7810B-8174-108C-5381-FBEF359A1D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61" y="1684497"/>
            <a:ext cx="3252803" cy="1508412"/>
          </a:xfrm>
          <a:prstGeom prst="rect">
            <a:avLst/>
          </a:prstGeom>
        </p:spPr>
      </p:pic>
      <p:pic>
        <p:nvPicPr>
          <p:cNvPr id="45" name="図 44" descr="空, 屋外, 水 が含まれている画像&#10;&#10;自動的に生成された説明">
            <a:extLst>
              <a:ext uri="{FF2B5EF4-FFF2-40B4-BE49-F238E27FC236}">
                <a16:creationId xmlns:a16="http://schemas.microsoft.com/office/drawing/2014/main" id="{E831FC67-9F00-9D20-6C83-6CFDAB456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7" y="3425055"/>
            <a:ext cx="3179690" cy="2384768"/>
          </a:xfrm>
          <a:prstGeom prst="rect">
            <a:avLst/>
          </a:prstGeom>
        </p:spPr>
      </p:pic>
      <p:sp>
        <p:nvSpPr>
          <p:cNvPr id="46" name="楕円 45">
            <a:extLst>
              <a:ext uri="{FF2B5EF4-FFF2-40B4-BE49-F238E27FC236}">
                <a16:creationId xmlns:a16="http://schemas.microsoft.com/office/drawing/2014/main" id="{3FD14BF5-45C3-569F-3338-3F657562C9A3}"/>
              </a:ext>
            </a:extLst>
          </p:cNvPr>
          <p:cNvSpPr/>
          <p:nvPr/>
        </p:nvSpPr>
        <p:spPr>
          <a:xfrm>
            <a:off x="3769908" y="2263398"/>
            <a:ext cx="557393" cy="557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7" name="直線矢印コネクタ 46">
            <a:extLst>
              <a:ext uri="{FF2B5EF4-FFF2-40B4-BE49-F238E27FC236}">
                <a16:creationId xmlns:a16="http://schemas.microsoft.com/office/drawing/2014/main" id="{076A87F3-78BE-8433-0737-E2D7ACEF1142}"/>
              </a:ext>
            </a:extLst>
          </p:cNvPr>
          <p:cNvCxnSpPr>
            <a:cxnSpLocks/>
            <a:stCxn id="46" idx="2"/>
            <a:endCxn id="48" idx="6"/>
          </p:cNvCxnSpPr>
          <p:nvPr/>
        </p:nvCxnSpPr>
        <p:spPr>
          <a:xfrm flipH="1" flipV="1">
            <a:off x="1831283" y="2263140"/>
            <a:ext cx="1938625" cy="2787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楕円 47">
            <a:extLst>
              <a:ext uri="{FF2B5EF4-FFF2-40B4-BE49-F238E27FC236}">
                <a16:creationId xmlns:a16="http://schemas.microsoft.com/office/drawing/2014/main" id="{BF7DAC2B-C0FA-FE2A-ED6E-D16BC063C537}"/>
              </a:ext>
            </a:extLst>
          </p:cNvPr>
          <p:cNvSpPr/>
          <p:nvPr/>
        </p:nvSpPr>
        <p:spPr>
          <a:xfrm>
            <a:off x="1551883" y="2103120"/>
            <a:ext cx="279400" cy="32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34C0F399-7C3C-33E0-878D-35DA2CEC4273}"/>
              </a:ext>
            </a:extLst>
          </p:cNvPr>
          <p:cNvSpPr txBox="1"/>
          <p:nvPr/>
        </p:nvSpPr>
        <p:spPr>
          <a:xfrm>
            <a:off x="3603206" y="3969462"/>
            <a:ext cx="3158275" cy="830997"/>
          </a:xfrm>
          <a:prstGeom prst="rect">
            <a:avLst/>
          </a:prstGeom>
          <a:noFill/>
        </p:spPr>
        <p:txBody>
          <a:bodyPr wrap="square" rtlCol="0">
            <a:spAutoFit/>
          </a:bodyPr>
          <a:lstStyle/>
          <a:p>
            <a:r>
              <a:rPr kumimoji="1" lang="ja-JP" altLang="en-US" sz="1200" dirty="0"/>
              <a:t>泉大津フェニックス埠頭の赤丸部分に実験装置を設置するための構造物（平面図参照を設置）を設置して、各種形状の波力回収装置の試験検証を行う。</a:t>
            </a:r>
          </a:p>
        </p:txBody>
      </p:sp>
      <p:pic>
        <p:nvPicPr>
          <p:cNvPr id="51" name="図 50">
            <a:extLst>
              <a:ext uri="{FF2B5EF4-FFF2-40B4-BE49-F238E27FC236}">
                <a16:creationId xmlns:a16="http://schemas.microsoft.com/office/drawing/2014/main" id="{5890C170-60D3-BFA8-A701-0BF0C1BCA6EE}"/>
              </a:ext>
            </a:extLst>
          </p:cNvPr>
          <p:cNvPicPr>
            <a:picLocks noChangeAspect="1"/>
          </p:cNvPicPr>
          <p:nvPr/>
        </p:nvPicPr>
        <p:blipFill>
          <a:blip r:embed="rId6"/>
          <a:stretch>
            <a:fillRect/>
          </a:stretch>
        </p:blipFill>
        <p:spPr>
          <a:xfrm>
            <a:off x="306233" y="5919226"/>
            <a:ext cx="3209984" cy="3573441"/>
          </a:xfrm>
          <a:prstGeom prst="rect">
            <a:avLst/>
          </a:prstGeom>
        </p:spPr>
      </p:pic>
      <p:pic>
        <p:nvPicPr>
          <p:cNvPr id="14" name="図 13">
            <a:extLst>
              <a:ext uri="{FF2B5EF4-FFF2-40B4-BE49-F238E27FC236}">
                <a16:creationId xmlns:a16="http://schemas.microsoft.com/office/drawing/2014/main" id="{DE7D4A5E-7471-C603-1006-36C76EC0FD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2213" y="5379553"/>
            <a:ext cx="2952670" cy="3010432"/>
          </a:xfrm>
          <a:prstGeom prst="rect">
            <a:avLst/>
          </a:prstGeom>
        </p:spPr>
      </p:pic>
      <p:sp>
        <p:nvSpPr>
          <p:cNvPr id="15" name="テキスト ボックス 14">
            <a:extLst>
              <a:ext uri="{FF2B5EF4-FFF2-40B4-BE49-F238E27FC236}">
                <a16:creationId xmlns:a16="http://schemas.microsoft.com/office/drawing/2014/main" id="{1DC254BB-CFF3-7290-BA08-AD234CC1F060}"/>
              </a:ext>
            </a:extLst>
          </p:cNvPr>
          <p:cNvSpPr txBox="1"/>
          <p:nvPr/>
        </p:nvSpPr>
        <p:spPr>
          <a:xfrm>
            <a:off x="5641458" y="6653095"/>
            <a:ext cx="745055" cy="276999"/>
          </a:xfrm>
          <a:prstGeom prst="rect">
            <a:avLst/>
          </a:prstGeom>
          <a:noFill/>
        </p:spPr>
        <p:txBody>
          <a:bodyPr wrap="square" rtlCol="0">
            <a:spAutoFit/>
          </a:bodyPr>
          <a:lstStyle/>
          <a:p>
            <a:r>
              <a:rPr kumimoji="1" lang="ja-JP" altLang="en-US" sz="1200" b="1" dirty="0"/>
              <a:t>護岸</a:t>
            </a:r>
          </a:p>
        </p:txBody>
      </p:sp>
      <p:sp>
        <p:nvSpPr>
          <p:cNvPr id="16" name="テキスト ボックス 15">
            <a:extLst>
              <a:ext uri="{FF2B5EF4-FFF2-40B4-BE49-F238E27FC236}">
                <a16:creationId xmlns:a16="http://schemas.microsoft.com/office/drawing/2014/main" id="{B1B0EB7C-22A0-711B-A332-0E31725F0B16}"/>
              </a:ext>
            </a:extLst>
          </p:cNvPr>
          <p:cNvSpPr txBox="1"/>
          <p:nvPr/>
        </p:nvSpPr>
        <p:spPr>
          <a:xfrm>
            <a:off x="3706008" y="5071776"/>
            <a:ext cx="2781859" cy="307777"/>
          </a:xfrm>
          <a:prstGeom prst="rect">
            <a:avLst/>
          </a:prstGeom>
          <a:noFill/>
        </p:spPr>
        <p:txBody>
          <a:bodyPr wrap="square" rtlCol="0">
            <a:spAutoFit/>
          </a:bodyPr>
          <a:lstStyle/>
          <a:p>
            <a:pPr algn="ctr"/>
            <a:r>
              <a:rPr kumimoji="1" lang="ja-JP" altLang="en-US" sz="1400" b="1" dirty="0">
                <a:solidFill>
                  <a:srgbClr val="002060"/>
                </a:solidFill>
              </a:rPr>
              <a:t>設置イメージ</a:t>
            </a:r>
          </a:p>
        </p:txBody>
      </p:sp>
      <p:sp>
        <p:nvSpPr>
          <p:cNvPr id="3" name="テキスト ボックス 2">
            <a:extLst>
              <a:ext uri="{FF2B5EF4-FFF2-40B4-BE49-F238E27FC236}">
                <a16:creationId xmlns:a16="http://schemas.microsoft.com/office/drawing/2014/main" id="{F57593DB-20B4-19A8-DB3B-FD3A386E0947}"/>
              </a:ext>
            </a:extLst>
          </p:cNvPr>
          <p:cNvSpPr txBox="1"/>
          <p:nvPr/>
        </p:nvSpPr>
        <p:spPr>
          <a:xfrm>
            <a:off x="336527" y="5990064"/>
            <a:ext cx="2308473" cy="253916"/>
          </a:xfrm>
          <a:prstGeom prst="rect">
            <a:avLst/>
          </a:prstGeom>
          <a:solidFill>
            <a:schemeClr val="bg1"/>
          </a:solidFill>
        </p:spPr>
        <p:txBody>
          <a:bodyPr wrap="square" rtlCol="0">
            <a:spAutoFit/>
          </a:bodyPr>
          <a:lstStyle/>
          <a:p>
            <a:r>
              <a:rPr kumimoji="1" lang="ja-JP" altLang="en-US" sz="1050" dirty="0"/>
              <a:t>波力増幅回収装置接地予定平面図</a:t>
            </a:r>
          </a:p>
        </p:txBody>
      </p:sp>
      <p:sp>
        <p:nvSpPr>
          <p:cNvPr id="4" name="テキスト ボックス 3">
            <a:extLst>
              <a:ext uri="{FF2B5EF4-FFF2-40B4-BE49-F238E27FC236}">
                <a16:creationId xmlns:a16="http://schemas.microsoft.com/office/drawing/2014/main" id="{78AD6E25-98E6-D600-6489-107B5D54FADD}"/>
              </a:ext>
            </a:extLst>
          </p:cNvPr>
          <p:cNvSpPr txBox="1"/>
          <p:nvPr/>
        </p:nvSpPr>
        <p:spPr>
          <a:xfrm>
            <a:off x="3720391" y="8412960"/>
            <a:ext cx="2984491" cy="900246"/>
          </a:xfrm>
          <a:prstGeom prst="rect">
            <a:avLst/>
          </a:prstGeom>
          <a:noFill/>
        </p:spPr>
        <p:txBody>
          <a:bodyPr wrap="square" rtlCol="0">
            <a:spAutoFit/>
          </a:bodyPr>
          <a:lstStyle/>
          <a:p>
            <a:r>
              <a:rPr kumimoji="1" lang="ja-JP" altLang="en-US" sz="1050" dirty="0"/>
              <a:t>波力増幅回収装置は設置予定図の赤い線で示された場所にＨ鋼を</a:t>
            </a:r>
            <a:r>
              <a:rPr kumimoji="1" lang="en-US" altLang="ja-JP" sz="1050" dirty="0"/>
              <a:t>2</a:t>
            </a:r>
            <a:r>
              <a:rPr kumimoji="1" lang="ja-JP" altLang="en-US" sz="1050" dirty="0"/>
              <a:t>本護岸壁から海中に向けて固定し、そのＨ鋼をガイドレールとして装置を仮設置して試験します。</a:t>
            </a:r>
            <a:endParaRPr kumimoji="1" lang="en-US" altLang="ja-JP" sz="1050" dirty="0"/>
          </a:p>
          <a:p>
            <a:r>
              <a:rPr kumimoji="1" lang="en-US" altLang="ja-JP" sz="1050" dirty="0"/>
              <a:t>2023</a:t>
            </a:r>
            <a:r>
              <a:rPr kumimoji="1" lang="ja-JP" altLang="en-US" sz="1050" dirty="0"/>
              <a:t>年度より連続試験のため常設する予定。</a:t>
            </a:r>
          </a:p>
        </p:txBody>
      </p:sp>
      <p:sp>
        <p:nvSpPr>
          <p:cNvPr id="5" name="テキスト ボックス 4">
            <a:extLst>
              <a:ext uri="{FF2B5EF4-FFF2-40B4-BE49-F238E27FC236}">
                <a16:creationId xmlns:a16="http://schemas.microsoft.com/office/drawing/2014/main" id="{C566E0DE-52FE-4874-E7FF-FFB928E0A9A4}"/>
              </a:ext>
            </a:extLst>
          </p:cNvPr>
          <p:cNvSpPr txBox="1"/>
          <p:nvPr/>
        </p:nvSpPr>
        <p:spPr>
          <a:xfrm>
            <a:off x="3720391" y="1377515"/>
            <a:ext cx="2744553" cy="276999"/>
          </a:xfrm>
          <a:prstGeom prst="rect">
            <a:avLst/>
          </a:prstGeom>
          <a:noFill/>
        </p:spPr>
        <p:txBody>
          <a:bodyPr wrap="square" rtlCol="0">
            <a:spAutoFit/>
          </a:bodyPr>
          <a:lstStyle/>
          <a:p>
            <a:r>
              <a:rPr kumimoji="1" lang="ja-JP" altLang="en-US" sz="1200" b="1" dirty="0">
                <a:solidFill>
                  <a:srgbClr val="002060"/>
                </a:solidFill>
              </a:rPr>
              <a:t>実験協力：共和海建株式会社殿</a:t>
            </a:r>
          </a:p>
        </p:txBody>
      </p:sp>
    </p:spTree>
    <p:extLst>
      <p:ext uri="{BB962C8B-B14F-4D97-AF65-F5344CB8AC3E}">
        <p14:creationId xmlns:p14="http://schemas.microsoft.com/office/powerpoint/2010/main" val="48579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波力発電の開発イメージ</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5</a:t>
            </a:fld>
            <a:endParaRPr kumimoji="1" lang="ja-JP" altLang="en-US"/>
          </a:p>
        </p:txBody>
      </p:sp>
      <p:sp>
        <p:nvSpPr>
          <p:cNvPr id="3" name="正方形/長方形 2">
            <a:extLst>
              <a:ext uri="{FF2B5EF4-FFF2-40B4-BE49-F238E27FC236}">
                <a16:creationId xmlns:a16="http://schemas.microsoft.com/office/drawing/2014/main" id="{7771496A-D14C-07A9-3A54-900F61DD690F}"/>
              </a:ext>
            </a:extLst>
          </p:cNvPr>
          <p:cNvSpPr/>
          <p:nvPr/>
        </p:nvSpPr>
        <p:spPr>
          <a:xfrm>
            <a:off x="687605" y="2412305"/>
            <a:ext cx="5530315" cy="2034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表１</a:t>
            </a:r>
          </a:p>
        </p:txBody>
      </p:sp>
      <p:sp>
        <p:nvSpPr>
          <p:cNvPr id="13" name="正方形/長方形 12">
            <a:extLst>
              <a:ext uri="{FF2B5EF4-FFF2-40B4-BE49-F238E27FC236}">
                <a16:creationId xmlns:a16="http://schemas.microsoft.com/office/drawing/2014/main" id="{DA7CFCDD-5AD4-570A-A403-CFB5B0F7D032}"/>
              </a:ext>
            </a:extLst>
          </p:cNvPr>
          <p:cNvSpPr/>
          <p:nvPr/>
        </p:nvSpPr>
        <p:spPr>
          <a:xfrm>
            <a:off x="687605" y="4952999"/>
            <a:ext cx="5530315" cy="213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表２</a:t>
            </a:r>
          </a:p>
        </p:txBody>
      </p:sp>
      <p:sp>
        <p:nvSpPr>
          <p:cNvPr id="4" name="テキスト ボックス 3">
            <a:extLst>
              <a:ext uri="{FF2B5EF4-FFF2-40B4-BE49-F238E27FC236}">
                <a16:creationId xmlns:a16="http://schemas.microsoft.com/office/drawing/2014/main" id="{5231E9BF-3794-2D9C-0AE3-5191AB6054A0}"/>
              </a:ext>
            </a:extLst>
          </p:cNvPr>
          <p:cNvSpPr txBox="1"/>
          <p:nvPr/>
        </p:nvSpPr>
        <p:spPr>
          <a:xfrm>
            <a:off x="648983" y="2165810"/>
            <a:ext cx="1531188" cy="253916"/>
          </a:xfrm>
          <a:prstGeom prst="rect">
            <a:avLst/>
          </a:prstGeom>
          <a:noFill/>
        </p:spPr>
        <p:txBody>
          <a:bodyPr wrap="none" rtlCol="0">
            <a:spAutoFit/>
          </a:bodyPr>
          <a:lstStyle/>
          <a:p>
            <a:r>
              <a:rPr kumimoji="1" lang="ja-JP" altLang="en-US" sz="1050" b="1" dirty="0">
                <a:solidFill>
                  <a:srgbClr val="002060"/>
                </a:solidFill>
              </a:rPr>
              <a:t>波力発電のイメージ図</a:t>
            </a:r>
          </a:p>
        </p:txBody>
      </p:sp>
      <p:sp>
        <p:nvSpPr>
          <p:cNvPr id="14" name="テキスト ボックス 13">
            <a:extLst>
              <a:ext uri="{FF2B5EF4-FFF2-40B4-BE49-F238E27FC236}">
                <a16:creationId xmlns:a16="http://schemas.microsoft.com/office/drawing/2014/main" id="{76F2FF8D-309A-7FD3-009E-50D516F9B040}"/>
              </a:ext>
            </a:extLst>
          </p:cNvPr>
          <p:cNvSpPr txBox="1"/>
          <p:nvPr/>
        </p:nvSpPr>
        <p:spPr>
          <a:xfrm>
            <a:off x="687605" y="4624073"/>
            <a:ext cx="1531188" cy="253916"/>
          </a:xfrm>
          <a:prstGeom prst="rect">
            <a:avLst/>
          </a:prstGeom>
          <a:noFill/>
        </p:spPr>
        <p:txBody>
          <a:bodyPr wrap="none" rtlCol="0">
            <a:spAutoFit/>
          </a:bodyPr>
          <a:lstStyle/>
          <a:p>
            <a:r>
              <a:rPr kumimoji="1" lang="ja-JP" altLang="en-US" sz="1050" b="1" dirty="0">
                <a:solidFill>
                  <a:srgbClr val="002060"/>
                </a:solidFill>
              </a:rPr>
              <a:t>発電シミュレーション</a:t>
            </a:r>
          </a:p>
        </p:txBody>
      </p:sp>
      <p:sp>
        <p:nvSpPr>
          <p:cNvPr id="10" name="コンテンツ プレースホルダー 2">
            <a:extLst>
              <a:ext uri="{FF2B5EF4-FFF2-40B4-BE49-F238E27FC236}">
                <a16:creationId xmlns:a16="http://schemas.microsoft.com/office/drawing/2014/main" id="{056303B1-3272-1A12-9C1D-43D737E3015C}"/>
              </a:ext>
            </a:extLst>
          </p:cNvPr>
          <p:cNvSpPr txBox="1">
            <a:spLocks/>
          </p:cNvSpPr>
          <p:nvPr/>
        </p:nvSpPr>
        <p:spPr>
          <a:xfrm>
            <a:off x="678776" y="1328264"/>
            <a:ext cx="5530315" cy="79420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050" dirty="0"/>
              <a:t>波の</a:t>
            </a:r>
            <a:r>
              <a:rPr lang="ja-JP" altLang="en-US" sz="1050" dirty="0">
                <a:solidFill>
                  <a:srgbClr val="FF0000"/>
                </a:solidFill>
              </a:rPr>
              <a:t>運動エネルギー</a:t>
            </a:r>
            <a:r>
              <a:rPr lang="ja-JP" altLang="en-US" sz="1050" dirty="0"/>
              <a:t>を利用して圧力増幅回収装置により圧縮空気を製造。その圧縮空気を圧力タンクに蓄圧。蓄圧タンク内（最大</a:t>
            </a:r>
            <a:r>
              <a:rPr lang="en-US" altLang="ja-JP" sz="1050" dirty="0"/>
              <a:t>1MPa</a:t>
            </a:r>
            <a:r>
              <a:rPr lang="ja-JP" altLang="en-US" sz="1050" dirty="0"/>
              <a:t>）の圧縮空気をレギュレーターで</a:t>
            </a:r>
            <a:r>
              <a:rPr lang="en-US" altLang="ja-JP" sz="1050" dirty="0"/>
              <a:t>400kPa</a:t>
            </a:r>
            <a:r>
              <a:rPr lang="ja-JP" altLang="en-US" sz="1050" dirty="0"/>
              <a:t>に規制して</a:t>
            </a:r>
            <a:r>
              <a:rPr lang="en-US" altLang="ja-JP" sz="1050" dirty="0"/>
              <a:t>RE</a:t>
            </a:r>
            <a:r>
              <a:rPr lang="ja-JP" altLang="en-US" sz="1050" dirty="0"/>
              <a:t>発電ユニット供給する。供給された圧力空気の圧力と大気圧との差圧により</a:t>
            </a:r>
            <a:r>
              <a:rPr lang="en-US" altLang="ja-JP" sz="1050" dirty="0"/>
              <a:t>RE</a:t>
            </a:r>
            <a:r>
              <a:rPr lang="ja-JP" altLang="en-US" sz="1050" dirty="0"/>
              <a:t>汽力発電ユニットを回転させて、同軸に接続された発電機で発電する。</a:t>
            </a:r>
          </a:p>
        </p:txBody>
      </p:sp>
      <p:pic>
        <p:nvPicPr>
          <p:cNvPr id="5" name="図 4">
            <a:extLst>
              <a:ext uri="{FF2B5EF4-FFF2-40B4-BE49-F238E27FC236}">
                <a16:creationId xmlns:a16="http://schemas.microsoft.com/office/drawing/2014/main" id="{00957C38-10D4-5867-FFB5-E842EFE6F547}"/>
              </a:ext>
            </a:extLst>
          </p:cNvPr>
          <p:cNvPicPr>
            <a:picLocks noChangeAspect="1"/>
          </p:cNvPicPr>
          <p:nvPr/>
        </p:nvPicPr>
        <p:blipFill>
          <a:blip r:embed="rId3"/>
          <a:stretch>
            <a:fillRect/>
          </a:stretch>
        </p:blipFill>
        <p:spPr>
          <a:xfrm>
            <a:off x="714518" y="2411246"/>
            <a:ext cx="5428963" cy="1960874"/>
          </a:xfrm>
          <a:prstGeom prst="rect">
            <a:avLst/>
          </a:prstGeom>
        </p:spPr>
      </p:pic>
      <p:pic>
        <p:nvPicPr>
          <p:cNvPr id="6" name="図 5">
            <a:extLst>
              <a:ext uri="{FF2B5EF4-FFF2-40B4-BE49-F238E27FC236}">
                <a16:creationId xmlns:a16="http://schemas.microsoft.com/office/drawing/2014/main" id="{0D6BB0F7-5129-9BFF-C5C7-23F4DB13680A}"/>
              </a:ext>
            </a:extLst>
          </p:cNvPr>
          <p:cNvPicPr>
            <a:picLocks noChangeAspect="1"/>
          </p:cNvPicPr>
          <p:nvPr/>
        </p:nvPicPr>
        <p:blipFill>
          <a:blip r:embed="rId4"/>
          <a:stretch>
            <a:fillRect/>
          </a:stretch>
        </p:blipFill>
        <p:spPr>
          <a:xfrm>
            <a:off x="2577780" y="4977134"/>
            <a:ext cx="3565701" cy="2090426"/>
          </a:xfrm>
          <a:prstGeom prst="rect">
            <a:avLst/>
          </a:prstGeom>
        </p:spPr>
      </p:pic>
      <p:sp>
        <p:nvSpPr>
          <p:cNvPr id="25" name="テキスト ボックス 24">
            <a:extLst>
              <a:ext uri="{FF2B5EF4-FFF2-40B4-BE49-F238E27FC236}">
                <a16:creationId xmlns:a16="http://schemas.microsoft.com/office/drawing/2014/main" id="{77BD58A9-55AC-4DE4-3E57-77364F4C58C8}"/>
              </a:ext>
            </a:extLst>
          </p:cNvPr>
          <p:cNvSpPr txBox="1"/>
          <p:nvPr/>
        </p:nvSpPr>
        <p:spPr>
          <a:xfrm>
            <a:off x="648983" y="4977134"/>
            <a:ext cx="1928797" cy="2192908"/>
          </a:xfrm>
          <a:prstGeom prst="rect">
            <a:avLst/>
          </a:prstGeom>
          <a:noFill/>
        </p:spPr>
        <p:txBody>
          <a:bodyPr wrap="square" rtlCol="0">
            <a:spAutoFit/>
          </a:bodyPr>
          <a:lstStyle/>
          <a:p>
            <a:r>
              <a:rPr lang="en-US" altLang="ja-JP" sz="1050" b="1" dirty="0">
                <a:solidFill>
                  <a:srgbClr val="0070C0"/>
                </a:solidFill>
              </a:rPr>
              <a:t>RE</a:t>
            </a:r>
            <a:r>
              <a:rPr lang="ja-JP" altLang="en-US" sz="1050" b="1" dirty="0">
                <a:solidFill>
                  <a:srgbClr val="0070C0"/>
                </a:solidFill>
              </a:rPr>
              <a:t>汽力発電ユニット見込性能</a:t>
            </a:r>
            <a:endParaRPr lang="en-US" altLang="ja-JP" sz="1050" b="1" dirty="0">
              <a:solidFill>
                <a:srgbClr val="0070C0"/>
              </a:solidFill>
            </a:endParaRPr>
          </a:p>
          <a:p>
            <a:r>
              <a:rPr kumimoji="1" lang="ja-JP" altLang="en-US" sz="1050" dirty="0"/>
              <a:t>定格</a:t>
            </a:r>
            <a:r>
              <a:rPr lang="en-US" altLang="ja-JP" sz="1050" dirty="0"/>
              <a:t>350</a:t>
            </a:r>
            <a:r>
              <a:rPr kumimoji="1" lang="en-US" altLang="ja-JP" sz="1050" dirty="0"/>
              <a:t>kPa</a:t>
            </a:r>
            <a:r>
              <a:rPr kumimoji="1" lang="ja-JP" altLang="en-US" sz="1050" dirty="0"/>
              <a:t>の差圧で約</a:t>
            </a:r>
            <a:r>
              <a:rPr kumimoji="1" lang="en-US" altLang="ja-JP" sz="1050" dirty="0"/>
              <a:t>9kW</a:t>
            </a:r>
            <a:r>
              <a:rPr kumimoji="1" lang="ja-JP" altLang="en-US" sz="1050" dirty="0"/>
              <a:t>出力を目指す。</a:t>
            </a:r>
            <a:endParaRPr kumimoji="1" lang="en-US" altLang="ja-JP" sz="1050" dirty="0"/>
          </a:p>
          <a:p>
            <a:endParaRPr kumimoji="1" lang="en-US" altLang="ja-JP" sz="1050" dirty="0"/>
          </a:p>
          <a:p>
            <a:r>
              <a:rPr kumimoji="1" lang="ja-JP" altLang="en-US" sz="1050" b="1" dirty="0">
                <a:solidFill>
                  <a:srgbClr val="00B050"/>
                </a:solidFill>
              </a:rPr>
              <a:t>今後の取り組み　</a:t>
            </a:r>
            <a:endParaRPr kumimoji="1" lang="en-US" altLang="ja-JP" sz="1050" b="1" dirty="0">
              <a:solidFill>
                <a:srgbClr val="00B050"/>
              </a:solidFill>
            </a:endParaRPr>
          </a:p>
          <a:p>
            <a:r>
              <a:rPr kumimoji="1" lang="ja-JP" altLang="en-US" sz="1050" dirty="0"/>
              <a:t>①エンジン回転数と空気流量の最適化。</a:t>
            </a:r>
            <a:endParaRPr kumimoji="1" lang="en-US" altLang="ja-JP" sz="1050" dirty="0"/>
          </a:p>
          <a:p>
            <a:r>
              <a:rPr lang="ja-JP" altLang="en-US" sz="1050" dirty="0"/>
              <a:t>②</a:t>
            </a:r>
            <a:r>
              <a:rPr lang="en-US" altLang="ja-JP" sz="1050" dirty="0"/>
              <a:t>RE</a:t>
            </a:r>
            <a:r>
              <a:rPr lang="ja-JP" altLang="en-US" sz="1050" dirty="0"/>
              <a:t>膨張機と発電体の最適化設計。</a:t>
            </a:r>
            <a:endParaRPr lang="en-US" altLang="ja-JP" sz="1050" dirty="0"/>
          </a:p>
          <a:p>
            <a:r>
              <a:rPr lang="ja-JP" altLang="en-US" sz="1050" dirty="0"/>
              <a:t>＊</a:t>
            </a:r>
            <a:r>
              <a:rPr lang="en-US" altLang="ja-JP" sz="1050" dirty="0"/>
              <a:t>RE</a:t>
            </a:r>
            <a:r>
              <a:rPr lang="ja-JP" altLang="en-US" sz="1050" dirty="0"/>
              <a:t>膨張機の最適回転数で最大出力となる発電機の設計（現在進行中）</a:t>
            </a:r>
            <a:endParaRPr kumimoji="1" lang="en-US" altLang="ja-JP" sz="1050" dirty="0"/>
          </a:p>
          <a:p>
            <a:r>
              <a:rPr lang="ja-JP" altLang="en-US" sz="1050" dirty="0"/>
              <a:t>　　</a:t>
            </a:r>
            <a:endParaRPr kumimoji="1" lang="ja-JP" altLang="en-US" sz="1050" dirty="0"/>
          </a:p>
        </p:txBody>
      </p:sp>
      <p:sp>
        <p:nvSpPr>
          <p:cNvPr id="26" name="テキスト ボックス 25">
            <a:extLst>
              <a:ext uri="{FF2B5EF4-FFF2-40B4-BE49-F238E27FC236}">
                <a16:creationId xmlns:a16="http://schemas.microsoft.com/office/drawing/2014/main" id="{15D7418C-1F3B-5ED5-1B83-5177E3468DE5}"/>
              </a:ext>
            </a:extLst>
          </p:cNvPr>
          <p:cNvSpPr txBox="1"/>
          <p:nvPr/>
        </p:nvSpPr>
        <p:spPr>
          <a:xfrm>
            <a:off x="648983" y="7303154"/>
            <a:ext cx="723275" cy="253916"/>
          </a:xfrm>
          <a:prstGeom prst="rect">
            <a:avLst/>
          </a:prstGeom>
          <a:noFill/>
        </p:spPr>
        <p:txBody>
          <a:bodyPr wrap="none" rtlCol="0">
            <a:spAutoFit/>
          </a:bodyPr>
          <a:lstStyle/>
          <a:p>
            <a:r>
              <a:rPr kumimoji="1" lang="ja-JP" altLang="en-US" sz="1050" b="1" dirty="0">
                <a:solidFill>
                  <a:srgbClr val="002060"/>
                </a:solidFill>
              </a:rPr>
              <a:t>開発予定</a:t>
            </a:r>
          </a:p>
        </p:txBody>
      </p:sp>
      <p:grpSp>
        <p:nvGrpSpPr>
          <p:cNvPr id="7" name="グループ化 6">
            <a:extLst>
              <a:ext uri="{FF2B5EF4-FFF2-40B4-BE49-F238E27FC236}">
                <a16:creationId xmlns:a16="http://schemas.microsoft.com/office/drawing/2014/main" id="{BE8EF19B-5708-4BA6-B23D-68A6A1C6BEA2}"/>
              </a:ext>
            </a:extLst>
          </p:cNvPr>
          <p:cNvGrpSpPr/>
          <p:nvPr/>
        </p:nvGrpSpPr>
        <p:grpSpPr>
          <a:xfrm>
            <a:off x="648982" y="7557070"/>
            <a:ext cx="5560109" cy="2138697"/>
            <a:chOff x="648982" y="7557070"/>
            <a:chExt cx="5560109" cy="2138697"/>
          </a:xfrm>
        </p:grpSpPr>
        <p:pic>
          <p:nvPicPr>
            <p:cNvPr id="9" name="図 8">
              <a:extLst>
                <a:ext uri="{FF2B5EF4-FFF2-40B4-BE49-F238E27FC236}">
                  <a16:creationId xmlns:a16="http://schemas.microsoft.com/office/drawing/2014/main" id="{D849E513-894E-F377-627C-F8398D46793B}"/>
                </a:ext>
              </a:extLst>
            </p:cNvPr>
            <p:cNvPicPr>
              <a:picLocks noChangeAspect="1"/>
            </p:cNvPicPr>
            <p:nvPr/>
          </p:nvPicPr>
          <p:blipFill>
            <a:blip r:embed="rId5"/>
            <a:stretch>
              <a:fillRect/>
            </a:stretch>
          </p:blipFill>
          <p:spPr>
            <a:xfrm>
              <a:off x="648982" y="7557070"/>
              <a:ext cx="5560109" cy="2138697"/>
            </a:xfrm>
            <a:prstGeom prst="rect">
              <a:avLst/>
            </a:prstGeom>
          </p:spPr>
        </p:pic>
        <p:sp>
          <p:nvSpPr>
            <p:cNvPr id="27" name="矢印: 右 26">
              <a:extLst>
                <a:ext uri="{FF2B5EF4-FFF2-40B4-BE49-F238E27FC236}">
                  <a16:creationId xmlns:a16="http://schemas.microsoft.com/office/drawing/2014/main" id="{0CEFED76-9656-8742-0220-07E9A707A55A}"/>
                </a:ext>
              </a:extLst>
            </p:cNvPr>
            <p:cNvSpPr/>
            <p:nvPr/>
          </p:nvSpPr>
          <p:spPr>
            <a:xfrm>
              <a:off x="1707578" y="8238791"/>
              <a:ext cx="638701" cy="101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ED5AF507-5874-B452-2508-6FBF0D58564B}"/>
                </a:ext>
              </a:extLst>
            </p:cNvPr>
            <p:cNvSpPr/>
            <p:nvPr/>
          </p:nvSpPr>
          <p:spPr>
            <a:xfrm>
              <a:off x="2258429" y="8653164"/>
              <a:ext cx="1385386" cy="101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右 28">
              <a:extLst>
                <a:ext uri="{FF2B5EF4-FFF2-40B4-BE49-F238E27FC236}">
                  <a16:creationId xmlns:a16="http://schemas.microsoft.com/office/drawing/2014/main" id="{30F039E8-40DC-A5D1-9EEA-659447D57512}"/>
                </a:ext>
              </a:extLst>
            </p:cNvPr>
            <p:cNvSpPr/>
            <p:nvPr/>
          </p:nvSpPr>
          <p:spPr>
            <a:xfrm>
              <a:off x="3771488" y="9115285"/>
              <a:ext cx="1007286" cy="101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右 29">
              <a:extLst>
                <a:ext uri="{FF2B5EF4-FFF2-40B4-BE49-F238E27FC236}">
                  <a16:creationId xmlns:a16="http://schemas.microsoft.com/office/drawing/2014/main" id="{8BD039AA-F359-EA14-5E68-117D1FEDEF83}"/>
                </a:ext>
              </a:extLst>
            </p:cNvPr>
            <p:cNvSpPr/>
            <p:nvPr/>
          </p:nvSpPr>
          <p:spPr>
            <a:xfrm>
              <a:off x="4778774" y="9579837"/>
              <a:ext cx="638701" cy="101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CEB7D2B-18FA-82E8-C5BA-DDA5EACEE940}"/>
                </a:ext>
              </a:extLst>
            </p:cNvPr>
            <p:cNvSpPr txBox="1"/>
            <p:nvPr/>
          </p:nvSpPr>
          <p:spPr>
            <a:xfrm>
              <a:off x="1705825" y="8035420"/>
              <a:ext cx="870202" cy="253916"/>
            </a:xfrm>
            <a:prstGeom prst="rect">
              <a:avLst/>
            </a:prstGeom>
            <a:noFill/>
          </p:spPr>
          <p:txBody>
            <a:bodyPr wrap="square" rtlCol="0">
              <a:spAutoFit/>
            </a:bodyPr>
            <a:lstStyle/>
            <a:p>
              <a:r>
                <a:rPr kumimoji="1" lang="ja-JP" altLang="en-US" sz="1050" b="1" dirty="0">
                  <a:solidFill>
                    <a:srgbClr val="002060"/>
                  </a:solidFill>
                </a:rPr>
                <a:t>評価・検証</a:t>
              </a:r>
            </a:p>
          </p:txBody>
        </p:sp>
        <p:sp>
          <p:nvSpPr>
            <p:cNvPr id="32" name="テキスト ボックス 31">
              <a:extLst>
                <a:ext uri="{FF2B5EF4-FFF2-40B4-BE49-F238E27FC236}">
                  <a16:creationId xmlns:a16="http://schemas.microsoft.com/office/drawing/2014/main" id="{3555F612-97C6-7FED-E2EB-AFDB4BF82CFF}"/>
                </a:ext>
              </a:extLst>
            </p:cNvPr>
            <p:cNvSpPr txBox="1"/>
            <p:nvPr/>
          </p:nvSpPr>
          <p:spPr>
            <a:xfrm>
              <a:off x="2218793" y="8311413"/>
              <a:ext cx="1771507" cy="415498"/>
            </a:xfrm>
            <a:prstGeom prst="rect">
              <a:avLst/>
            </a:prstGeom>
            <a:noFill/>
          </p:spPr>
          <p:txBody>
            <a:bodyPr wrap="square" rtlCol="0">
              <a:spAutoFit/>
            </a:bodyPr>
            <a:lstStyle/>
            <a:p>
              <a:r>
                <a:rPr kumimoji="1" lang="ja-JP" altLang="en-US" sz="1050" b="1" dirty="0">
                  <a:solidFill>
                    <a:srgbClr val="002060"/>
                  </a:solidFill>
                </a:rPr>
                <a:t>設計・製作　実地検証</a:t>
              </a:r>
              <a:endParaRPr kumimoji="1" lang="en-US" altLang="ja-JP" sz="1050" b="1" dirty="0">
                <a:solidFill>
                  <a:srgbClr val="002060"/>
                </a:solidFill>
              </a:endParaRPr>
            </a:p>
            <a:p>
              <a:r>
                <a:rPr kumimoji="1" lang="ja-JP" altLang="en-US" sz="1050" b="1" dirty="0">
                  <a:solidFill>
                    <a:srgbClr val="002060"/>
                  </a:solidFill>
                </a:rPr>
                <a:t>泉大津フェニックス埠頭</a:t>
              </a:r>
            </a:p>
          </p:txBody>
        </p:sp>
        <p:sp>
          <p:nvSpPr>
            <p:cNvPr id="33" name="テキスト ボックス 32">
              <a:extLst>
                <a:ext uri="{FF2B5EF4-FFF2-40B4-BE49-F238E27FC236}">
                  <a16:creationId xmlns:a16="http://schemas.microsoft.com/office/drawing/2014/main" id="{FFAB80AA-4641-2CF9-62DB-AB6341473C44}"/>
                </a:ext>
              </a:extLst>
            </p:cNvPr>
            <p:cNvSpPr txBox="1"/>
            <p:nvPr/>
          </p:nvSpPr>
          <p:spPr>
            <a:xfrm>
              <a:off x="3674259" y="8757536"/>
              <a:ext cx="991781" cy="415498"/>
            </a:xfrm>
            <a:prstGeom prst="rect">
              <a:avLst/>
            </a:prstGeom>
            <a:noFill/>
          </p:spPr>
          <p:txBody>
            <a:bodyPr wrap="square" rtlCol="0">
              <a:spAutoFit/>
            </a:bodyPr>
            <a:lstStyle/>
            <a:p>
              <a:r>
                <a:rPr kumimoji="1" lang="ja-JP" altLang="en-US" sz="1050" b="1" dirty="0">
                  <a:solidFill>
                    <a:srgbClr val="002060"/>
                  </a:solidFill>
                </a:rPr>
                <a:t>連続実証</a:t>
              </a:r>
              <a:endParaRPr kumimoji="1" lang="en-US" altLang="ja-JP" sz="1050" b="1" dirty="0">
                <a:solidFill>
                  <a:srgbClr val="002060"/>
                </a:solidFill>
              </a:endParaRPr>
            </a:p>
            <a:p>
              <a:r>
                <a:rPr kumimoji="1" lang="ja-JP" altLang="en-US" sz="1050" b="1" dirty="0">
                  <a:solidFill>
                    <a:srgbClr val="002060"/>
                  </a:solidFill>
                </a:rPr>
                <a:t>泉大津Ｆ埠頭</a:t>
              </a:r>
            </a:p>
          </p:txBody>
        </p:sp>
        <p:sp>
          <p:nvSpPr>
            <p:cNvPr id="34" name="テキスト ボックス 33">
              <a:extLst>
                <a:ext uri="{FF2B5EF4-FFF2-40B4-BE49-F238E27FC236}">
                  <a16:creationId xmlns:a16="http://schemas.microsoft.com/office/drawing/2014/main" id="{1F59542C-5C3A-7ADD-F1D1-93F1D73C803D}"/>
                </a:ext>
              </a:extLst>
            </p:cNvPr>
            <p:cNvSpPr txBox="1"/>
            <p:nvPr/>
          </p:nvSpPr>
          <p:spPr>
            <a:xfrm>
              <a:off x="4623730" y="9216375"/>
              <a:ext cx="991780" cy="415498"/>
            </a:xfrm>
            <a:prstGeom prst="rect">
              <a:avLst/>
            </a:prstGeom>
            <a:noFill/>
          </p:spPr>
          <p:txBody>
            <a:bodyPr wrap="square" rtlCol="0">
              <a:spAutoFit/>
            </a:bodyPr>
            <a:lstStyle/>
            <a:p>
              <a:r>
                <a:rPr kumimoji="1" lang="ja-JP" altLang="en-US" sz="1050" b="1" dirty="0">
                  <a:solidFill>
                    <a:srgbClr val="002060"/>
                  </a:solidFill>
                </a:rPr>
                <a:t>大阪万博展示</a:t>
              </a:r>
              <a:endParaRPr kumimoji="1" lang="en-US" altLang="ja-JP" sz="1050" b="1" dirty="0">
                <a:solidFill>
                  <a:srgbClr val="002060"/>
                </a:solidFill>
              </a:endParaRPr>
            </a:p>
            <a:p>
              <a:r>
                <a:rPr kumimoji="1" lang="ja-JP" altLang="en-US" sz="1050" b="1" dirty="0">
                  <a:solidFill>
                    <a:srgbClr val="002060"/>
                  </a:solidFill>
                </a:rPr>
                <a:t>夢洲に設置</a:t>
              </a:r>
            </a:p>
          </p:txBody>
        </p:sp>
      </p:grpSp>
    </p:spTree>
    <p:extLst>
      <p:ext uri="{BB962C8B-B14F-4D97-AF65-F5344CB8AC3E}">
        <p14:creationId xmlns:p14="http://schemas.microsoft.com/office/powerpoint/2010/main" val="4123173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万博会場への展示に向けて</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6</a:t>
            </a:fld>
            <a:endParaRPr kumimoji="1" lang="ja-JP" altLang="en-US"/>
          </a:p>
        </p:txBody>
      </p:sp>
      <p:pic>
        <p:nvPicPr>
          <p:cNvPr id="18" name="図 17">
            <a:extLst>
              <a:ext uri="{FF2B5EF4-FFF2-40B4-BE49-F238E27FC236}">
                <a16:creationId xmlns:a16="http://schemas.microsoft.com/office/drawing/2014/main" id="{813BB793-351B-B4C9-D98D-C5E5622A9EF9}"/>
              </a:ext>
            </a:extLst>
          </p:cNvPr>
          <p:cNvPicPr>
            <a:picLocks noChangeAspect="1"/>
          </p:cNvPicPr>
          <p:nvPr/>
        </p:nvPicPr>
        <p:blipFill>
          <a:blip r:embed="rId3"/>
          <a:stretch>
            <a:fillRect/>
          </a:stretch>
        </p:blipFill>
        <p:spPr>
          <a:xfrm>
            <a:off x="782391" y="1231648"/>
            <a:ext cx="5293217" cy="3215272"/>
          </a:xfrm>
          <a:prstGeom prst="rect">
            <a:avLst/>
          </a:prstGeom>
        </p:spPr>
      </p:pic>
      <p:pic>
        <p:nvPicPr>
          <p:cNvPr id="29" name="図 28">
            <a:extLst>
              <a:ext uri="{FF2B5EF4-FFF2-40B4-BE49-F238E27FC236}">
                <a16:creationId xmlns:a16="http://schemas.microsoft.com/office/drawing/2014/main" id="{5CA49AFB-DEC2-4BD1-DBF9-9C1879463DB0}"/>
              </a:ext>
            </a:extLst>
          </p:cNvPr>
          <p:cNvPicPr>
            <a:picLocks noChangeAspect="1"/>
          </p:cNvPicPr>
          <p:nvPr/>
        </p:nvPicPr>
        <p:blipFill>
          <a:blip r:embed="rId4"/>
          <a:stretch>
            <a:fillRect/>
          </a:stretch>
        </p:blipFill>
        <p:spPr>
          <a:xfrm>
            <a:off x="782391" y="4528639"/>
            <a:ext cx="5417666" cy="3365291"/>
          </a:xfrm>
          <a:prstGeom prst="rect">
            <a:avLst/>
          </a:prstGeom>
        </p:spPr>
      </p:pic>
      <p:sp>
        <p:nvSpPr>
          <p:cNvPr id="30" name="テキスト ボックス 29">
            <a:extLst>
              <a:ext uri="{FF2B5EF4-FFF2-40B4-BE49-F238E27FC236}">
                <a16:creationId xmlns:a16="http://schemas.microsoft.com/office/drawing/2014/main" id="{DEC93D3F-CCA6-D0DC-3871-D274259CAA49}"/>
              </a:ext>
            </a:extLst>
          </p:cNvPr>
          <p:cNvSpPr txBox="1"/>
          <p:nvPr/>
        </p:nvSpPr>
        <p:spPr>
          <a:xfrm>
            <a:off x="843566" y="8004220"/>
            <a:ext cx="5356491" cy="577081"/>
          </a:xfrm>
          <a:prstGeom prst="rect">
            <a:avLst/>
          </a:prstGeom>
          <a:noFill/>
        </p:spPr>
        <p:txBody>
          <a:bodyPr wrap="square" rtlCol="0">
            <a:spAutoFit/>
          </a:bodyPr>
          <a:lstStyle/>
          <a:p>
            <a:r>
              <a:rPr kumimoji="1" lang="ja-JP" altLang="en-US" sz="1050" dirty="0"/>
              <a:t>上記は会場外の施設となるため、会場内に波力発電の状況が確認できるモニターを設置。　モニターには波の状況や発電量などのデータと実際の海の様子を映し出して、来場者に見ていただく。</a:t>
            </a:r>
          </a:p>
        </p:txBody>
      </p:sp>
    </p:spTree>
    <p:extLst>
      <p:ext uri="{BB962C8B-B14F-4D97-AF65-F5344CB8AC3E}">
        <p14:creationId xmlns:p14="http://schemas.microsoft.com/office/powerpoint/2010/main" val="325577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11D57C-D23C-C90F-D38A-563B7AF501D6}"/>
              </a:ext>
            </a:extLst>
          </p:cNvPr>
          <p:cNvSpPr>
            <a:spLocks noGrp="1"/>
          </p:cNvSpPr>
          <p:nvPr>
            <p:ph type="ctrTitle"/>
          </p:nvPr>
        </p:nvSpPr>
        <p:spPr>
          <a:xfrm>
            <a:off x="514350" y="665229"/>
            <a:ext cx="5829300" cy="484700"/>
          </a:xfrm>
          <a:solidFill>
            <a:srgbClr val="00B0F0"/>
          </a:solidFill>
        </p:spPr>
        <p:txBody>
          <a:bodyPr>
            <a:noAutofit/>
          </a:bodyPr>
          <a:lstStyle/>
          <a:p>
            <a:r>
              <a:rPr kumimoji="1" lang="ja-JP" altLang="en-US" sz="2000" b="1" dirty="0">
                <a:solidFill>
                  <a:schemeClr val="bg1"/>
                </a:solidFill>
              </a:rPr>
              <a:t>まとめ</a:t>
            </a:r>
          </a:p>
        </p:txBody>
      </p:sp>
      <p:pic>
        <p:nvPicPr>
          <p:cNvPr id="11" name="図 10" descr="時計 が含まれている画像&#10;&#10;自動的に生成された説明">
            <a:extLst>
              <a:ext uri="{FF2B5EF4-FFF2-40B4-BE49-F238E27FC236}">
                <a16:creationId xmlns:a16="http://schemas.microsoft.com/office/drawing/2014/main" id="{C6450D96-8DF5-F6A4-AFC7-939951040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572" y="164388"/>
            <a:ext cx="1708238" cy="419122"/>
          </a:xfrm>
          <a:prstGeom prst="rect">
            <a:avLst/>
          </a:prstGeom>
        </p:spPr>
      </p:pic>
      <p:sp>
        <p:nvSpPr>
          <p:cNvPr id="12" name="スライド番号プレースホルダー 11">
            <a:extLst>
              <a:ext uri="{FF2B5EF4-FFF2-40B4-BE49-F238E27FC236}">
                <a16:creationId xmlns:a16="http://schemas.microsoft.com/office/drawing/2014/main" id="{57BAD8A0-356D-0BFE-399A-E2D1BCB5C48F}"/>
              </a:ext>
            </a:extLst>
          </p:cNvPr>
          <p:cNvSpPr>
            <a:spLocks noGrp="1"/>
          </p:cNvSpPr>
          <p:nvPr>
            <p:ph type="sldNum" sz="quarter" idx="12"/>
          </p:nvPr>
        </p:nvSpPr>
        <p:spPr/>
        <p:txBody>
          <a:bodyPr/>
          <a:lstStyle/>
          <a:p>
            <a:fld id="{33995B2E-B011-4581-B4FC-D1D36644FCA1}" type="slidenum">
              <a:rPr kumimoji="1" lang="ja-JP" altLang="en-US" smtClean="0"/>
              <a:t>7</a:t>
            </a:fld>
            <a:endParaRPr kumimoji="1" lang="ja-JP" altLang="en-US"/>
          </a:p>
        </p:txBody>
      </p:sp>
      <p:sp>
        <p:nvSpPr>
          <p:cNvPr id="15" name="字幕 2">
            <a:extLst>
              <a:ext uri="{FF2B5EF4-FFF2-40B4-BE49-F238E27FC236}">
                <a16:creationId xmlns:a16="http://schemas.microsoft.com/office/drawing/2014/main" id="{21FB1B38-E452-ADAC-017B-875C687E2ADC}"/>
              </a:ext>
            </a:extLst>
          </p:cNvPr>
          <p:cNvSpPr txBox="1">
            <a:spLocks/>
          </p:cNvSpPr>
          <p:nvPr/>
        </p:nvSpPr>
        <p:spPr>
          <a:xfrm>
            <a:off x="687605" y="8352184"/>
            <a:ext cx="5829300" cy="48470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u="sng" dirty="0"/>
              <a:t>参考文献</a:t>
            </a:r>
            <a:endParaRPr lang="en-US" altLang="ja-JP" sz="1200" u="sng" dirty="0"/>
          </a:p>
          <a:p>
            <a:pPr algn="l"/>
            <a:r>
              <a:rPr lang="ja-JP" altLang="en-US" sz="1200" u="sng" dirty="0"/>
              <a:t>平塚波力発電所の説明文を一部引用。</a:t>
            </a:r>
            <a:endParaRPr lang="en-US" altLang="ja-JP" sz="1200" u="sng" dirty="0"/>
          </a:p>
        </p:txBody>
      </p:sp>
      <p:sp>
        <p:nvSpPr>
          <p:cNvPr id="6" name="字幕 2">
            <a:extLst>
              <a:ext uri="{FF2B5EF4-FFF2-40B4-BE49-F238E27FC236}">
                <a16:creationId xmlns:a16="http://schemas.microsoft.com/office/drawing/2014/main" id="{288F6B45-D281-384A-C322-017AB866F951}"/>
              </a:ext>
            </a:extLst>
          </p:cNvPr>
          <p:cNvSpPr txBox="1">
            <a:spLocks/>
          </p:cNvSpPr>
          <p:nvPr/>
        </p:nvSpPr>
        <p:spPr>
          <a:xfrm>
            <a:off x="514350" y="1494441"/>
            <a:ext cx="2415594" cy="23821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u="sng" dirty="0"/>
              <a:t>波力回収装置の開発経過</a:t>
            </a:r>
            <a:endParaRPr lang="en-US" altLang="ja-JP" sz="1200" b="1" u="sng" dirty="0"/>
          </a:p>
          <a:p>
            <a:pPr algn="l"/>
            <a:r>
              <a:rPr lang="ja-JP" altLang="en-US" sz="1050" dirty="0"/>
              <a:t>　現在、波力回収装置の原理モデルは造波装置付き水槽での実験を行っており、波受け板の形状や潮位との関係性の調査を行っています。</a:t>
            </a:r>
            <a:endParaRPr lang="en-US" altLang="ja-JP" sz="1050" dirty="0"/>
          </a:p>
          <a:p>
            <a:pPr algn="l"/>
            <a:r>
              <a:rPr lang="ja-JP" altLang="en-US" sz="1050" dirty="0"/>
              <a:t>　しかし、実際の海の環境とは大きく異なることもあり、</a:t>
            </a:r>
            <a:r>
              <a:rPr lang="en-US" altLang="ja-JP" sz="1050" dirty="0"/>
              <a:t>11</a:t>
            </a:r>
            <a:r>
              <a:rPr lang="ja-JP" altLang="en-US" sz="1050" dirty="0"/>
              <a:t>月中旬には機能モデルによる海での検証（泉大津フェニックス埠頭）を予定しています。　</a:t>
            </a:r>
          </a:p>
        </p:txBody>
      </p:sp>
      <p:sp>
        <p:nvSpPr>
          <p:cNvPr id="7" name="字幕 2">
            <a:extLst>
              <a:ext uri="{FF2B5EF4-FFF2-40B4-BE49-F238E27FC236}">
                <a16:creationId xmlns:a16="http://schemas.microsoft.com/office/drawing/2014/main" id="{1723CDC2-57F9-C567-DE9F-42AA9D70DA42}"/>
              </a:ext>
            </a:extLst>
          </p:cNvPr>
          <p:cNvSpPr txBox="1">
            <a:spLocks/>
          </p:cNvSpPr>
          <p:nvPr/>
        </p:nvSpPr>
        <p:spPr>
          <a:xfrm>
            <a:off x="411319" y="5688147"/>
            <a:ext cx="5829300" cy="2548829"/>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u="sng" dirty="0"/>
              <a:t>まとめ</a:t>
            </a:r>
            <a:endParaRPr lang="en-US" altLang="ja-JP" sz="1200" b="1" u="sng" dirty="0"/>
          </a:p>
          <a:p>
            <a:pPr algn="l"/>
            <a:r>
              <a:rPr lang="ja-JP" altLang="en-US" sz="1200" dirty="0"/>
              <a:t>　</a:t>
            </a:r>
            <a:r>
              <a:rPr lang="ja-JP" altLang="en-US" sz="1050" dirty="0"/>
              <a:t>現時点では波力発電はあまり普及していない。　しかし、波力は比較して安定している自然エネルギーであり、日本のように海に囲まれた国では有用なエネルギー資源だと言えます。当社は波の力を増幅して利用する装置を考案し、大阪湾や瀬戸内、離島などで利用できる波力発電を実現したいと考えています。実現するには地域の方との連携も不可欠で、発電事業者だけが潤うのではなく、地域の方々にとっても必要性が感じられる事業を目指しています。</a:t>
            </a:r>
            <a:endParaRPr lang="en-US" altLang="ja-JP" sz="1050" dirty="0"/>
          </a:p>
          <a:p>
            <a:pPr algn="l"/>
            <a:r>
              <a:rPr lang="ja-JP" altLang="en-US" sz="1050" dirty="0"/>
              <a:t>　波力発電の普及は必然的に環境負荷の軽減につながります。少しでも化石燃料の消費を削減して、子供たちに美しい未来を残す。　そんな思いを込めて、夢のある技術開発を目指します。</a:t>
            </a:r>
            <a:endParaRPr lang="en-US" altLang="ja-JP" sz="1050" dirty="0"/>
          </a:p>
          <a:p>
            <a:pPr algn="l"/>
            <a:r>
              <a:rPr lang="ja-JP" altLang="en-US" sz="1050" dirty="0"/>
              <a:t>　</a:t>
            </a:r>
            <a:endParaRPr lang="en-US" altLang="ja-JP" sz="1050" dirty="0"/>
          </a:p>
        </p:txBody>
      </p:sp>
      <p:sp>
        <p:nvSpPr>
          <p:cNvPr id="14" name="字幕 2">
            <a:extLst>
              <a:ext uri="{FF2B5EF4-FFF2-40B4-BE49-F238E27FC236}">
                <a16:creationId xmlns:a16="http://schemas.microsoft.com/office/drawing/2014/main" id="{6BADAA9F-9AC2-71A0-B81B-4E7B95C2A1C4}"/>
              </a:ext>
            </a:extLst>
          </p:cNvPr>
          <p:cNvSpPr txBox="1">
            <a:spLocks/>
          </p:cNvSpPr>
          <p:nvPr/>
        </p:nvSpPr>
        <p:spPr>
          <a:xfrm>
            <a:off x="411319" y="4221053"/>
            <a:ext cx="5829300" cy="118138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u="sng" dirty="0"/>
              <a:t>今後の展望　</a:t>
            </a:r>
            <a:endParaRPr lang="en-US" altLang="ja-JP" sz="1200" b="1" u="sng" dirty="0"/>
          </a:p>
          <a:p>
            <a:pPr algn="l"/>
            <a:r>
              <a:rPr lang="ja-JP" altLang="en-US" sz="1050" dirty="0"/>
              <a:t>　現時点では原理モデルから機能モデルへと波力回収ユニットを進化させている段階ですが、２０２３年度中に機能モデルの実証試験より得た資源を生かした製品化モデルを泉大津フェニックス埠頭に常設して商用機としての実証を行う。２０２４年後半には夢洲に移設を予定。</a:t>
            </a:r>
            <a:endParaRPr lang="en-US" altLang="ja-JP" sz="1050" dirty="0"/>
          </a:p>
          <a:p>
            <a:pPr algn="l"/>
            <a:r>
              <a:rPr lang="ja-JP" altLang="en-US" sz="1050" dirty="0"/>
              <a:t>＊護岸壁の占有許可申請等は２０２３年度後半より調整を開始する予定。</a:t>
            </a:r>
            <a:endParaRPr lang="en-US" altLang="ja-JP" sz="1050" dirty="0"/>
          </a:p>
        </p:txBody>
      </p:sp>
      <p:pic>
        <p:nvPicPr>
          <p:cNvPr id="3" name="図 2">
            <a:extLst>
              <a:ext uri="{FF2B5EF4-FFF2-40B4-BE49-F238E27FC236}">
                <a16:creationId xmlns:a16="http://schemas.microsoft.com/office/drawing/2014/main" id="{560D7B78-16D0-C8BB-89A7-F50BEC5B2AA3}"/>
              </a:ext>
            </a:extLst>
          </p:cNvPr>
          <p:cNvPicPr>
            <a:picLocks noChangeAspect="1"/>
          </p:cNvPicPr>
          <p:nvPr/>
        </p:nvPicPr>
        <p:blipFill>
          <a:blip r:embed="rId3"/>
          <a:stretch>
            <a:fillRect/>
          </a:stretch>
        </p:blipFill>
        <p:spPr>
          <a:xfrm>
            <a:off x="3107548" y="1672829"/>
            <a:ext cx="2729279" cy="2548830"/>
          </a:xfrm>
          <a:prstGeom prst="rect">
            <a:avLst/>
          </a:prstGeom>
        </p:spPr>
      </p:pic>
      <p:sp>
        <p:nvSpPr>
          <p:cNvPr id="4" name="テキスト ボックス 3">
            <a:extLst>
              <a:ext uri="{FF2B5EF4-FFF2-40B4-BE49-F238E27FC236}">
                <a16:creationId xmlns:a16="http://schemas.microsoft.com/office/drawing/2014/main" id="{C2FD7AD4-6301-39D9-E5F3-7D269731AF1F}"/>
              </a:ext>
            </a:extLst>
          </p:cNvPr>
          <p:cNvSpPr txBox="1"/>
          <p:nvPr/>
        </p:nvSpPr>
        <p:spPr>
          <a:xfrm>
            <a:off x="3277673" y="1382996"/>
            <a:ext cx="2389031" cy="307777"/>
          </a:xfrm>
          <a:prstGeom prst="rect">
            <a:avLst/>
          </a:prstGeom>
          <a:noFill/>
        </p:spPr>
        <p:txBody>
          <a:bodyPr wrap="square" rtlCol="0">
            <a:spAutoFit/>
          </a:bodyPr>
          <a:lstStyle/>
          <a:p>
            <a:r>
              <a:rPr kumimoji="1" lang="ja-JP" altLang="en-US" sz="1400" b="1" dirty="0">
                <a:solidFill>
                  <a:srgbClr val="FF0000"/>
                </a:solidFill>
              </a:rPr>
              <a:t>電動造波装置による試験</a:t>
            </a:r>
          </a:p>
        </p:txBody>
      </p:sp>
    </p:spTree>
    <p:extLst>
      <p:ext uri="{BB962C8B-B14F-4D97-AF65-F5344CB8AC3E}">
        <p14:creationId xmlns:p14="http://schemas.microsoft.com/office/powerpoint/2010/main" val="27766137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TotalTime>
  <Words>2170</Words>
  <Application>Microsoft Office PowerPoint</Application>
  <PresentationFormat>A4 210 x 297 mm</PresentationFormat>
  <Paragraphs>131</Paragraphs>
  <Slides>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Meiryo UI</vt:lpstr>
      <vt:lpstr>メイリオ</vt:lpstr>
      <vt:lpstr>游ゴシック</vt:lpstr>
      <vt:lpstr>游ゴシック Light</vt:lpstr>
      <vt:lpstr>Arial</vt:lpstr>
      <vt:lpstr>Calibri</vt:lpstr>
      <vt:lpstr>Calibri Light</vt:lpstr>
      <vt:lpstr>Cambria Math</vt:lpstr>
      <vt:lpstr>Times New Roman</vt:lpstr>
      <vt:lpstr>Office テーマ</vt:lpstr>
      <vt:lpstr>波力増幅回収装置</vt:lpstr>
      <vt:lpstr>波力増幅の仕組み</vt:lpstr>
      <vt:lpstr>波力増幅回収装置の特徴</vt:lpstr>
      <vt:lpstr>波力調査実験地</vt:lpstr>
      <vt:lpstr>波力発電の開発イメージ</vt:lpstr>
      <vt:lpstr>万博会場への展示に向けて</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波力回収装置</dc:title>
  <dc:creator>牧田 整明</dc:creator>
  <cp:lastModifiedBy>tkytk</cp:lastModifiedBy>
  <cp:revision>45</cp:revision>
  <dcterms:created xsi:type="dcterms:W3CDTF">2022-06-04T07:57:19Z</dcterms:created>
  <dcterms:modified xsi:type="dcterms:W3CDTF">2023-01-05T05:57:32Z</dcterms:modified>
</cp:coreProperties>
</file>